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notesSlides/notesSlide15.xml" ContentType="application/vnd.openxmlformats-officedocument.presentationml.notesSlide+xml"/>
  <Override PartName="/ppt/ink/ink14.xml" ContentType="application/inkml+xml"/>
  <Override PartName="/ppt/notesSlides/notesSlide16.xml" ContentType="application/vnd.openxmlformats-officedocument.presentationml.notesSlide+xml"/>
  <Override PartName="/ppt/ink/ink15.xml" ContentType="application/inkml+xml"/>
  <Override PartName="/ppt/notesSlides/notesSlide17.xml" ContentType="application/vnd.openxmlformats-officedocument.presentationml.notesSlide+xml"/>
  <Override PartName="/ppt/ink/ink16.xml" ContentType="application/inkml+xml"/>
  <Override PartName="/ppt/notesSlides/notesSlide18.xml" ContentType="application/vnd.openxmlformats-officedocument.presentationml.notesSlide+xml"/>
  <Override PartName="/ppt/ink/ink17.xml" ContentType="application/inkml+xml"/>
  <Override PartName="/ppt/notesSlides/notesSlide19.xml" ContentType="application/vnd.openxmlformats-officedocument.presentationml.notesSlide+xml"/>
  <Override PartName="/ppt/ink/ink1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9.xml" ContentType="application/inkml+xml"/>
  <Override PartName="/ppt/notesSlides/notesSlide22.xml" ContentType="application/vnd.openxmlformats-officedocument.presentationml.notesSlide+xml"/>
  <Override PartName="/ppt/ink/ink20.xml" ContentType="application/inkml+xml"/>
  <Override PartName="/ppt/notesSlides/notesSlide23.xml" ContentType="application/vnd.openxmlformats-officedocument.presentationml.notesSlide+xml"/>
  <Override PartName="/ppt/ink/ink21.xml" ContentType="application/inkml+xml"/>
  <Override PartName="/ppt/notesSlides/notesSlide24.xml" ContentType="application/vnd.openxmlformats-officedocument.presentationml.notesSlide+xml"/>
  <Override PartName="/ppt/ink/ink22.xml" ContentType="application/inkml+xml"/>
  <Override PartName="/ppt/notesSlides/notesSlide25.xml" ContentType="application/vnd.openxmlformats-officedocument.presentationml.notesSlide+xml"/>
  <Override PartName="/ppt/ink/ink23.xml" ContentType="application/inkml+xml"/>
  <Override PartName="/ppt/notesSlides/notesSlide26.xml" ContentType="application/vnd.openxmlformats-officedocument.presentationml.notesSlide+xml"/>
  <Override PartName="/ppt/ink/ink24.xml" ContentType="application/inkml+xml"/>
  <Override PartName="/ppt/notesSlides/notesSlide27.xml" ContentType="application/vnd.openxmlformats-officedocument.presentationml.notesSlide+xml"/>
  <Override PartName="/ppt/ink/ink25.xml" ContentType="application/inkml+xml"/>
  <Override PartName="/ppt/notesSlides/notesSlide28.xml" ContentType="application/vnd.openxmlformats-officedocument.presentationml.notesSlide+xml"/>
  <Override PartName="/ppt/ink/ink26.xml" ContentType="application/inkml+xml"/>
  <Override PartName="/ppt/notesSlides/notesSlide29.xml" ContentType="application/vnd.openxmlformats-officedocument.presentationml.notesSlide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42"/>
  </p:notesMasterIdLst>
  <p:sldIdLst>
    <p:sldId id="257" r:id="rId2"/>
    <p:sldId id="629" r:id="rId3"/>
    <p:sldId id="630" r:id="rId4"/>
    <p:sldId id="628" r:id="rId5"/>
    <p:sldId id="664" r:id="rId6"/>
    <p:sldId id="645" r:id="rId7"/>
    <p:sldId id="646" r:id="rId8"/>
    <p:sldId id="648" r:id="rId9"/>
    <p:sldId id="647" r:id="rId10"/>
    <p:sldId id="654" r:id="rId11"/>
    <p:sldId id="631" r:id="rId12"/>
    <p:sldId id="613" r:id="rId13"/>
    <p:sldId id="634" r:id="rId14"/>
    <p:sldId id="663" r:id="rId15"/>
    <p:sldId id="653" r:id="rId16"/>
    <p:sldId id="644" r:id="rId17"/>
    <p:sldId id="614" r:id="rId18"/>
    <p:sldId id="626" r:id="rId19"/>
    <p:sldId id="636" r:id="rId20"/>
    <p:sldId id="617" r:id="rId21"/>
    <p:sldId id="635" r:id="rId22"/>
    <p:sldId id="643" r:id="rId23"/>
    <p:sldId id="642" r:id="rId24"/>
    <p:sldId id="618" r:id="rId25"/>
    <p:sldId id="652" r:id="rId26"/>
    <p:sldId id="655" r:id="rId27"/>
    <p:sldId id="660" r:id="rId28"/>
    <p:sldId id="619" r:id="rId29"/>
    <p:sldId id="624" r:id="rId30"/>
    <p:sldId id="665" r:id="rId31"/>
    <p:sldId id="656" r:id="rId32"/>
    <p:sldId id="637" r:id="rId33"/>
    <p:sldId id="661" r:id="rId34"/>
    <p:sldId id="621" r:id="rId35"/>
    <p:sldId id="623" r:id="rId36"/>
    <p:sldId id="651" r:id="rId37"/>
    <p:sldId id="638" r:id="rId38"/>
    <p:sldId id="639" r:id="rId39"/>
    <p:sldId id="649" r:id="rId40"/>
    <p:sldId id="622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enghua Liu" initials="sli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6600"/>
    <a:srgbClr val="0000FF"/>
    <a:srgbClr val="000066"/>
    <a:srgbClr val="0001C5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94" autoAdjust="0"/>
    <p:restoredTop sz="89054" autoAdjust="0"/>
  </p:normalViewPr>
  <p:slideViewPr>
    <p:cSldViewPr>
      <p:cViewPr varScale="1">
        <p:scale>
          <a:sx n="112" d="100"/>
          <a:sy n="112" d="100"/>
        </p:scale>
        <p:origin x="1000" y="192"/>
      </p:cViewPr>
      <p:guideLst>
        <p:guide orient="horz" pos="2160"/>
        <p:guide pos="288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89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6-20T09:32:3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12453 11395 0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BB12A-331D-4040-B20C-CAB0546D7283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CE2F0-7F98-4781-866C-D41EA4D26C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45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621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20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365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039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63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521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159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772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6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79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985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648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076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406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6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282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83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625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282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988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116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3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3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35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732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15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79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The Laplacian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err="1"/>
              <a:t>Caizheng</a:t>
            </a:r>
            <a:r>
              <a:rPr lang="en-US" altLang="zh-CN" dirty="0"/>
              <a:t> Liu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1B187B61-D701-4697-9012-2064D31FB213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57D84BCC-4286-4599-B291-423074347EFE}" type="slidenum">
              <a:rPr lang="en-US" altLang="zh-CN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FF000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ABE732-A584-4B37-BDE3-2B99710C8430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pPr>
              <a:defRPr/>
            </a:pPr>
            <a:endParaRPr lang="zh-CN" altLang="en-US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E086E-269D-4F00-AA33-A6136FC2F873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457200" y="6092825"/>
            <a:ext cx="8229600" cy="1508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ea typeface="宋体" charset="-122"/>
            </a:endParaRPr>
          </a:p>
        </p:txBody>
      </p:sp>
      <p:pic>
        <p:nvPicPr>
          <p:cNvPr id="8" name="Picture 2" descr="http://english.cas.cn/images/en_pol_02_2014en.png">
            <a:extLst>
              <a:ext uri="{FF2B5EF4-FFF2-40B4-BE49-F238E27FC236}">
                <a16:creationId xmlns:a16="http://schemas.microsoft.com/office/drawing/2014/main" id="{F50E1726-EB67-452B-B8EC-9484AEA7D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88823"/>
            <a:ext cx="3000375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16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/>
            </a:lvl1pPr>
            <a:lvl2pPr marL="742950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5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E5218-5987-46CA-9A32-13EFFFDC7696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91D734-1922-4400-91C3-61FB0725E3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22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EDBD62-140C-427E-BBFD-2FBC6E65544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D9CF1A-9959-4817-880B-6AE7665BE78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0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422263-3A95-4516-BB8A-986974EEDB7C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886DC8-9767-49A7-A9D6-ADBF8533EC4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E37998-72E5-42BC-9388-B67FB9DC4530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92E46D-D09F-42C9-81EE-AA02D1DD823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44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1C4FF5-4CEB-4C37-9F58-7600B9BE4D69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9C632-CEF8-48FA-9AF0-22FB7965182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8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CA487A-D7D0-4E0D-9FB7-771EA6B59A50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9B7A23-92D9-4B8B-9E38-26A89C11AE2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44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The Laplacian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B260F4F5-2E4B-48CD-A3AA-1038736B51A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57D84BCC-4286-4599-B291-423074347EFE}" type="slidenum">
              <a:rPr lang="en-US" altLang="zh-CN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17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70" r:id="rId2"/>
    <p:sldLayoutId id="2147483869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.xml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16.xml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41.png"/><Relationship Id="rId4" Type="http://schemas.openxmlformats.org/officeDocument/2006/relationships/image" Target="../media/image3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2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.png"/><Relationship Id="rId5" Type="http://schemas.openxmlformats.org/officeDocument/2006/relationships/image" Target="../media/image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21804" y="2204864"/>
            <a:ext cx="7772400" cy="2386137"/>
          </a:xfrm>
        </p:spPr>
        <p:txBody>
          <a:bodyPr>
            <a:noAutofit/>
          </a:bodyPr>
          <a:lstStyle/>
          <a:p>
            <a:pPr algn="ctr">
              <a:tabLst>
                <a:tab pos="1885950" algn="l"/>
              </a:tabLst>
            </a:pPr>
            <a:r>
              <a:rPr lang="en-US" altLang="zh-CN" b="0" dirty="0"/>
              <a:t> </a:t>
            </a:r>
            <a:r>
              <a:rPr lang="en-US" altLang="zh-CN" dirty="0" err="1"/>
              <a:t>EigenPulse</a:t>
            </a:r>
            <a:r>
              <a:rPr lang="en-US" altLang="zh-CN" dirty="0"/>
              <a:t>: Detecting Surges in Large Streaming Graph with Row Augmentation</a:t>
            </a:r>
            <a:br>
              <a:rPr lang="en-US" altLang="zh-CN" dirty="0"/>
            </a:b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95B6A0-7493-4EC6-887C-0C27761C4A10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E086E-269D-4F00-AA33-A6136FC2F873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B51B97-DF55-42A7-9AE8-3808812D5D91}"/>
              </a:ext>
            </a:extLst>
          </p:cNvPr>
          <p:cNvSpPr/>
          <p:nvPr/>
        </p:nvSpPr>
        <p:spPr>
          <a:xfrm>
            <a:off x="4608004" y="6325572"/>
            <a:ext cx="42599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aseline="30000" dirty="0">
                <a:solidFill>
                  <a:srgbClr val="0000FF"/>
                </a:solidFill>
              </a:rPr>
              <a:t>+</a:t>
            </a:r>
            <a:r>
              <a:rPr lang="en-US" sz="1600" b="1" dirty="0">
                <a:solidFill>
                  <a:srgbClr val="0001C5"/>
                </a:solidFill>
              </a:rPr>
              <a:t>Institute of Computing Technology ICT, CAS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872" y="4329391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FF"/>
                </a:solidFill>
                <a:latin typeface="+mn-ea"/>
              </a:rPr>
              <a:t>Zhang </a:t>
            </a:r>
            <a:r>
              <a:rPr lang="en-US" altLang="zh-CN" sz="2800" dirty="0" err="1">
                <a:solidFill>
                  <a:srgbClr val="0000FF"/>
                </a:solidFill>
                <a:latin typeface="+mn-ea"/>
              </a:rPr>
              <a:t>Jiabao</a:t>
            </a:r>
            <a:endParaRPr lang="zh-CN" altLang="en-US" sz="2800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72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EigenPulse</a:t>
            </a:r>
            <a:r>
              <a:rPr lang="zh-CN" altLang="en-US" dirty="0"/>
              <a:t>：</a:t>
            </a:r>
            <a:r>
              <a:rPr lang="en-US" dirty="0"/>
              <a:t>Run linear with #edges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D5E8583-9793-DA46-8F26-87345D265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0" y="2276872"/>
            <a:ext cx="6464300" cy="2476500"/>
          </a:xfrm>
        </p:spPr>
      </p:pic>
    </p:spTree>
    <p:extLst>
      <p:ext uri="{BB962C8B-B14F-4D97-AF65-F5344CB8AC3E}">
        <p14:creationId xmlns:p14="http://schemas.microsoft.com/office/powerpoint/2010/main" val="185319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2C00CCC-6D4D-8F46-850B-58E330F311F1}"/>
              </a:ext>
            </a:extLst>
          </p:cNvPr>
          <p:cNvSpPr txBox="1"/>
          <p:nvPr/>
        </p:nvSpPr>
        <p:spPr>
          <a:xfrm>
            <a:off x="457200" y="1409599"/>
            <a:ext cx="79208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Background and Problem</a:t>
            </a:r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Algorithms based on streaming graph</a:t>
            </a:r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Our model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/>
              <a:t>Our algorithm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Experiments</a:t>
            </a:r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40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49E6CFD-AE48-C44A-A081-4E10DF4DA4D6}"/>
              </a:ext>
            </a:extLst>
          </p:cNvPr>
          <p:cNvSpPr txBox="1"/>
          <p:nvPr/>
        </p:nvSpPr>
        <p:spPr>
          <a:xfrm>
            <a:off x="539552" y="1417639"/>
            <a:ext cx="72624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Given:</a:t>
            </a:r>
          </a:p>
          <a:p>
            <a:r>
              <a:rPr lang="en" altLang="zh-CN" b="1" dirty="0"/>
              <a:t>    </a:t>
            </a:r>
            <a:r>
              <a:rPr lang="en" altLang="zh-CN" dirty="0"/>
              <a:t> a stream of triplets (user, object, timestamp, #stars).</a:t>
            </a:r>
          </a:p>
          <a:p>
            <a:endParaRPr lang="en" altLang="zh-CN" b="1" dirty="0"/>
          </a:p>
          <a:p>
            <a:r>
              <a:rPr lang="en" altLang="zh-CN" b="1" dirty="0"/>
              <a:t>Find:</a:t>
            </a:r>
          </a:p>
          <a:p>
            <a:r>
              <a:rPr lang="en" altLang="zh-CN" b="1" dirty="0"/>
              <a:t>     </a:t>
            </a:r>
            <a:r>
              <a:rPr lang="en" altLang="zh-CN" dirty="0"/>
              <a:t>a group of suspicious users and objects by density surges.</a:t>
            </a:r>
          </a:p>
          <a:p>
            <a:endParaRPr lang="en" altLang="zh-CN" dirty="0"/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87450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Algorithms based on streaming graph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85E0B19-BC06-2E4C-8BB5-80C8DACB2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04218"/>
              </p:ext>
            </p:extLst>
          </p:nvPr>
        </p:nvGraphicFramePr>
        <p:xfrm>
          <a:off x="971600" y="1628800"/>
          <a:ext cx="7056784" cy="36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0">
                  <a:extLst>
                    <a:ext uri="{9D8B030D-6E8A-4147-A177-3AD203B41FA5}">
                      <a16:colId xmlns:a16="http://schemas.microsoft.com/office/drawing/2014/main" val="1303611067"/>
                    </a:ext>
                  </a:extLst>
                </a:gridCol>
                <a:gridCol w="1826757">
                  <a:extLst>
                    <a:ext uri="{9D8B030D-6E8A-4147-A177-3AD203B41FA5}">
                      <a16:colId xmlns:a16="http://schemas.microsoft.com/office/drawing/2014/main" val="3643380895"/>
                    </a:ext>
                  </a:extLst>
                </a:gridCol>
                <a:gridCol w="4053897">
                  <a:extLst>
                    <a:ext uri="{9D8B030D-6E8A-4147-A177-3AD203B41FA5}">
                      <a16:colId xmlns:a16="http://schemas.microsoft.com/office/drawing/2014/main" val="1233556453"/>
                    </a:ext>
                  </a:extLst>
                </a:gridCol>
              </a:tblGrid>
              <a:tr h="68115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</a:t>
                      </a:r>
                      <a:endParaRPr lang="en" altLang="zh-CN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DenseAlert</a:t>
                      </a:r>
                      <a:r>
                        <a:rPr lang="e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" altLang="zh-CN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the top-k densest </a:t>
                      </a:r>
                      <a:r>
                        <a:rPr lang="en" altLang="zh-CN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subblocks</a:t>
                      </a:r>
                      <a:r>
                        <a:rPr lang="e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e.g., maintained dense subtensors. </a:t>
                      </a:r>
                      <a:endParaRPr lang="en" altLang="zh-CN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102726"/>
                  </a:ext>
                </a:extLst>
              </a:tr>
              <a:tr h="68115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M-Zoom </a:t>
                      </a:r>
                      <a:endParaRPr lang="en" altLang="zh-CN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518510"/>
                  </a:ext>
                </a:extLst>
              </a:tr>
              <a:tr h="97308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Graph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Spotlight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 the sudden appearance or disappearance of dense blocks by using randomized sketching-based approach.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85982"/>
                  </a:ext>
                </a:extLst>
              </a:tr>
              <a:tr h="126500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Robust Random Cut Forest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defines a robust random cut data structure that can be used as a sketch or synopsis of the input stream. </a:t>
                      </a:r>
                      <a:endParaRPr lang="en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263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32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DenseAlert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F92ACC8-53F8-3440-A704-6EFEF459F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4748808" cy="23744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5AF68C-AB70-4D4C-88FF-718701C0044C}"/>
              </a:ext>
            </a:extLst>
          </p:cNvPr>
          <p:cNvSpPr txBox="1"/>
          <p:nvPr/>
        </p:nvSpPr>
        <p:spPr>
          <a:xfrm>
            <a:off x="5508104" y="218230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Wikipedia edit history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907358-C6A1-064F-8E90-1A2333C875EE}"/>
                  </a:ext>
                </a:extLst>
              </p:cNvPr>
              <p:cNvSpPr/>
              <p:nvPr/>
            </p:nvSpPr>
            <p:spPr>
              <a:xfrm>
                <a:off x="457200" y="4230072"/>
                <a:ext cx="7211144" cy="20420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CN" b="1" dirty="0">
                    <a:latin typeface="LinLibertineTBI"/>
                  </a:rPr>
                  <a:t>Given: </a:t>
                </a:r>
                <a:r>
                  <a:rPr lang="en" altLang="zh-CN" dirty="0">
                    <a:latin typeface="LinLibertineTI"/>
                  </a:rPr>
                  <a:t>a sequence of changes in a tensor </a:t>
                </a:r>
                <a14:m>
                  <m:oMath xmlns:m="http://schemas.openxmlformats.org/officeDocument/2006/math">
                    <m:r>
                      <a:rPr lang="en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" altLang="zh-CN" dirty="0">
                    <a:latin typeface="LinLibertineI"/>
                  </a:rPr>
                  <a:t>.</a:t>
                </a:r>
              </a:p>
              <a:p>
                <a:r>
                  <a:rPr lang="en" altLang="zh-CN" b="1" dirty="0">
                    <a:latin typeface="LinLibertineTBI"/>
                  </a:rPr>
                  <a:t>Maintain: </a:t>
                </a:r>
                <a:r>
                  <a:rPr lang="en" altLang="zh-CN" dirty="0">
                    <a:latin typeface="LinLibertineTI"/>
                  </a:rPr>
                  <a:t>a subtensor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" altLang="zh-CN" dirty="0">
                    <a:latin typeface="LinLibertineTI"/>
                  </a:rPr>
                  <a:t> is </a:t>
                </a:r>
                <a:r>
                  <a:rPr lang="en" altLang="zh-CN" dirty="0"/>
                  <a:t>set of the slice indices of  input tensor</a:t>
                </a:r>
                <a:r>
                  <a:rPr kumimoji="1" lang="en-US" altLang="zh-CN" dirty="0"/>
                  <a:t>.</a:t>
                </a:r>
                <a:r>
                  <a:rPr lang="en" altLang="zh-CN" dirty="0">
                    <a:latin typeface="LinLibertineTI"/>
                  </a:rPr>
                  <a:t>.</a:t>
                </a:r>
              </a:p>
              <a:p>
                <a:r>
                  <a:rPr lang="en" altLang="zh-CN" b="1" dirty="0">
                    <a:latin typeface="LinLibertineTBI"/>
                  </a:rPr>
                  <a:t>to maximize: </a:t>
                </a:r>
                <a:r>
                  <a:rPr lang="en" altLang="zh-CN" dirty="0">
                    <a:latin typeface="LinLibertineTI"/>
                  </a:rPr>
                  <a:t>its density</a:t>
                </a:r>
                <a:r>
                  <a:rPr lang="zh-CN" altLang="en-US" dirty="0">
                    <a:latin typeface="LinLibertineTI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" altLang="zh-CN" dirty="0"/>
                  <a:t>.</a:t>
                </a:r>
              </a:p>
              <a:p>
                <a:endParaRPr lang="e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" altLang="zh-CN" dirty="0"/>
              </a:p>
              <a:p>
                <a:endParaRPr lang="en" altLang="zh-CN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907358-C6A1-064F-8E90-1A2333C87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30072"/>
                <a:ext cx="7211144" cy="2042097"/>
              </a:xfrm>
              <a:prstGeom prst="rect">
                <a:avLst/>
              </a:prstGeom>
              <a:blipFill>
                <a:blip r:embed="rId7"/>
                <a:stretch>
                  <a:fillRect l="-704" t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A8C9720E-AB4B-3745-9F3D-726E74012D8B}"/>
              </a:ext>
            </a:extLst>
          </p:cNvPr>
          <p:cNvSpPr txBox="1"/>
          <p:nvPr/>
        </p:nvSpPr>
        <p:spPr>
          <a:xfrm>
            <a:off x="4046758" y="3451329"/>
            <a:ext cx="326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S={(1,1),(1,2),(2,1),(2,2),(3,1)} </a:t>
            </a:r>
          </a:p>
        </p:txBody>
      </p: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53077776-F088-F742-B118-F97286EBE70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99792" y="2686665"/>
            <a:ext cx="1346966" cy="9493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6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DenseAlert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9AB5FEFC-FD41-094A-92BB-0490BD617736}"/>
              </a:ext>
            </a:extLst>
          </p:cNvPr>
          <p:cNvSpPr txBox="1"/>
          <p:nvPr/>
        </p:nvSpPr>
        <p:spPr>
          <a:xfrm>
            <a:off x="511315" y="3883677"/>
            <a:ext cx="68407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/>
              <a:t>Disdvantages</a:t>
            </a:r>
            <a:r>
              <a:rPr kumimoji="1" lang="en-US" altLang="zh-CN" sz="2400" b="1" dirty="0"/>
              <a:t>:</a:t>
            </a:r>
          </a:p>
          <a:p>
            <a:r>
              <a:rPr lang="en" altLang="zh-CN" dirty="0"/>
              <a:t>      although it is flexible, the algorithm need a updating operation for every single adding or removing edge.</a:t>
            </a:r>
          </a:p>
          <a:p>
            <a:endParaRPr kumimoji="1" lang="en-US" altLang="zh-CN" b="1" dirty="0"/>
          </a:p>
        </p:txBody>
      </p:sp>
      <p:sp>
        <p:nvSpPr>
          <p:cNvPr id="4" name="云形 3">
            <a:extLst>
              <a:ext uri="{FF2B5EF4-FFF2-40B4-BE49-F238E27FC236}">
                <a16:creationId xmlns:a16="http://schemas.microsoft.com/office/drawing/2014/main" id="{F6BA3B37-FF19-4644-A2BD-65824CDB48D3}"/>
              </a:ext>
            </a:extLst>
          </p:cNvPr>
          <p:cNvSpPr/>
          <p:nvPr/>
        </p:nvSpPr>
        <p:spPr>
          <a:xfrm>
            <a:off x="5243736" y="5331998"/>
            <a:ext cx="2376264" cy="86869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A bit of low efficiency!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281D8CD5-8069-4D47-A7FE-61B8D8A2A4A8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203850" y="4869162"/>
            <a:ext cx="2047257" cy="89718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CECB3A5-235F-E94E-8138-1D4D5F0DB0D0}"/>
              </a:ext>
            </a:extLst>
          </p:cNvPr>
          <p:cNvSpPr txBox="1"/>
          <p:nvPr/>
        </p:nvSpPr>
        <p:spPr>
          <a:xfrm>
            <a:off x="457200" y="1410143"/>
            <a:ext cx="3639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Advantages: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/>
              <a:t>fast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" altLang="zh-CN" dirty="0"/>
              <a:t>theoretical </a:t>
            </a:r>
            <a:r>
              <a:rPr kumimoji="1" lang="en-US" altLang="zh-CN" dirty="0"/>
              <a:t>density guarantee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98A8AC-69EB-E848-BD95-DA9FE32B9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0143"/>
            <a:ext cx="4328247" cy="20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4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EDA4894-D8FE-FC47-9665-0D08DEE377B8}"/>
              </a:ext>
            </a:extLst>
          </p:cNvPr>
          <p:cNvSpPr txBox="1"/>
          <p:nvPr/>
        </p:nvSpPr>
        <p:spPr>
          <a:xfrm>
            <a:off x="611560" y="1417638"/>
            <a:ext cx="74888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n"/>
            </a:pPr>
            <a:r>
              <a:rPr lang="en" altLang="zh-CN" dirty="0">
                <a:solidFill>
                  <a:srgbClr val="FF0000"/>
                </a:solidFill>
              </a:rPr>
              <a:t>Model</a:t>
            </a:r>
            <a:r>
              <a:rPr lang="en" altLang="zh-CN" dirty="0"/>
              <a:t> the streaming graph as a </a:t>
            </a:r>
            <a:r>
              <a:rPr lang="en" altLang="zh-CN" dirty="0">
                <a:solidFill>
                  <a:srgbClr val="FF0000"/>
                </a:solidFill>
              </a:rPr>
              <a:t>row-augmented matrix.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n"/>
            </a:pPr>
            <a:endParaRPr lang="en" altLang="zh-CN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n"/>
            </a:pPr>
            <a:r>
              <a:rPr lang="en" altLang="zh-CN" dirty="0"/>
              <a:t>Detect density surges based on the </a:t>
            </a:r>
            <a:r>
              <a:rPr lang="en" altLang="zh-CN" dirty="0">
                <a:solidFill>
                  <a:srgbClr val="FF0000"/>
                </a:solidFill>
              </a:rPr>
              <a:t>singular spectrum </a:t>
            </a:r>
            <a:r>
              <a:rPr lang="en" altLang="zh-CN" dirty="0"/>
              <a:t>of the matrix.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n"/>
            </a:pPr>
            <a:endParaRPr lang="en" altLang="zh-CN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n"/>
            </a:pPr>
            <a:r>
              <a:rPr lang="en" altLang="zh-CN" b="1" dirty="0" err="1"/>
              <a:t>AugSVD</a:t>
            </a:r>
            <a:r>
              <a:rPr lang="en" altLang="zh-CN" b="1" dirty="0"/>
              <a:t> algorithm: </a:t>
            </a:r>
            <a:r>
              <a:rPr lang="en" altLang="zh-CN" dirty="0"/>
              <a:t>Incremental singular value decomposition.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n"/>
            </a:pPr>
            <a:endParaRPr lang="en" altLang="zh-CN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n"/>
            </a:pPr>
            <a:r>
              <a:rPr lang="en" altLang="zh-CN" b="1" dirty="0" err="1"/>
              <a:t>EigenPulse</a:t>
            </a:r>
            <a:r>
              <a:rPr lang="en" altLang="zh-CN" b="1" dirty="0"/>
              <a:t> algorithm: </a:t>
            </a:r>
            <a:r>
              <a:rPr lang="en" altLang="zh-CN" dirty="0"/>
              <a:t>Detect suspicious synchronized activities accurately. </a:t>
            </a:r>
          </a:p>
          <a:p>
            <a:endParaRPr lang="en" altLang="zh-CN" dirty="0"/>
          </a:p>
          <a:p>
            <a:pPr marL="285750" indent="-285750">
              <a:buFont typeface="Wingdings" pitchFamily="2" charset="2"/>
              <a:buChar char="n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3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032846" y="4566627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3486" y="4557267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9229A5C-B03D-0144-A749-CA4E048C065D}"/>
              </a:ext>
            </a:extLst>
          </p:cNvPr>
          <p:cNvSpPr txBox="1"/>
          <p:nvPr/>
        </p:nvSpPr>
        <p:spPr>
          <a:xfrm>
            <a:off x="539552" y="1417638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Row-Augmented Matrix:  </a:t>
            </a:r>
          </a:p>
          <a:p>
            <a:r>
              <a:rPr lang="en" altLang="zh-CN" b="1" dirty="0"/>
              <a:t>       </a:t>
            </a:r>
            <a:r>
              <a:rPr lang="en" altLang="zh-CN" dirty="0"/>
              <a:t>Matrix which is modified in a row augmented manner, denoted by </a:t>
            </a:r>
            <a:r>
              <a:rPr lang="en" altLang="zh-CN" b="1" dirty="0">
                <a:solidFill>
                  <a:srgbClr val="FF0000"/>
                </a:solidFill>
              </a:rPr>
              <a:t>A</a:t>
            </a:r>
            <a:r>
              <a:rPr lang="en" altLang="zh-CN" dirty="0"/>
              <a:t>. For each new piece of data, its corresponding row is incremental or just same with the last row of current matrix.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4C40DE-C222-6149-B3CE-6B9E654C04B6}"/>
              </a:ext>
            </a:extLst>
          </p:cNvPr>
          <p:cNvSpPr/>
          <p:nvPr/>
        </p:nvSpPr>
        <p:spPr>
          <a:xfrm>
            <a:off x="4129649" y="4118756"/>
            <a:ext cx="320730" cy="1792605"/>
          </a:xfrm>
          <a:prstGeom prst="rect">
            <a:avLst/>
          </a:prstGeom>
          <a:noFill/>
          <a:ln w="57150">
            <a:solidFill>
              <a:schemeClr val="accent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2CA9155-94C8-0F43-9F34-4574E0734ECD}"/>
              </a:ext>
            </a:extLst>
          </p:cNvPr>
          <p:cNvGrpSpPr/>
          <p:nvPr/>
        </p:nvGrpSpPr>
        <p:grpSpPr>
          <a:xfrm>
            <a:off x="1403648" y="3680606"/>
            <a:ext cx="3258820" cy="2230755"/>
            <a:chOff x="2351" y="6048"/>
            <a:chExt cx="5132" cy="351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5162A1-CB9F-C94C-9DD1-26DA2E165C6B}"/>
                </a:ext>
              </a:extLst>
            </p:cNvPr>
            <p:cNvSpPr/>
            <p:nvPr/>
          </p:nvSpPr>
          <p:spPr>
            <a:xfrm>
              <a:off x="3769" y="6738"/>
              <a:ext cx="2823" cy="2823"/>
            </a:xfrm>
            <a:prstGeom prst="rect">
              <a:avLst/>
            </a:prstGeom>
            <a:noFill/>
            <a:ln w="57150">
              <a:solidFill>
                <a:schemeClr val="accent1">
                  <a:alpha val="8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11CAC3-47DE-5C4E-95CF-1CC7B636BADD}"/>
                </a:ext>
              </a:extLst>
            </p:cNvPr>
            <p:cNvSpPr/>
            <p:nvPr/>
          </p:nvSpPr>
          <p:spPr>
            <a:xfrm>
              <a:off x="2351" y="7875"/>
              <a:ext cx="1467" cy="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chemeClr val="tx1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user id</a:t>
              </a:r>
              <a:endParaRPr lang="zh-CN" altLang="en-US" dirty="0">
                <a:ln>
                  <a:solidFill>
                    <a:schemeClr val="tx1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7D0A546-40D6-B64E-935A-4C275257DD3D}"/>
                </a:ext>
              </a:extLst>
            </p:cNvPr>
            <p:cNvSpPr/>
            <p:nvPr/>
          </p:nvSpPr>
          <p:spPr>
            <a:xfrm>
              <a:off x="3325" y="6048"/>
              <a:ext cx="4158" cy="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err="1">
                  <a:ln>
                    <a:solidFill>
                      <a:schemeClr val="tx1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concat</a:t>
              </a:r>
              <a:r>
                <a:rPr lang="en-US" altLang="zh-CN" dirty="0">
                  <a:ln>
                    <a:solidFill>
                      <a:schemeClr val="tx1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(message id, </a:t>
              </a:r>
              <a:r>
                <a:rPr lang="en-US" altLang="zh-CN" dirty="0" err="1">
                  <a:ln>
                    <a:solidFill>
                      <a:schemeClr val="tx1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ts</a:t>
              </a:r>
              <a:r>
                <a:rPr lang="en-US" altLang="zh-CN" dirty="0">
                  <a:ln>
                    <a:solidFill>
                      <a:schemeClr val="tx1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  <a:endParaRPr lang="zh-CN" altLang="en-US" dirty="0">
                <a:ln>
                  <a:solidFill>
                    <a:schemeClr val="tx1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247058-844B-5447-AA1B-A46FB2C2B389}"/>
                </a:ext>
              </a:extLst>
            </p:cNvPr>
            <p:cNvSpPr/>
            <p:nvPr/>
          </p:nvSpPr>
          <p:spPr>
            <a:xfrm>
              <a:off x="4708" y="7892"/>
              <a:ext cx="965" cy="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err="1">
                  <a:ln>
                    <a:solidFill>
                      <a:schemeClr val="tx1"/>
                    </a:solidFill>
                  </a:ln>
                  <a:ea typeface="微软雅黑" panose="020B0503020204020204" charset="-122"/>
                </a:rPr>
                <a:t>num</a:t>
              </a:r>
              <a:endParaRPr lang="zh-CN" altLang="en-US" dirty="0">
                <a:ln>
                  <a:solidFill>
                    <a:schemeClr val="tx1"/>
                  </a:solidFill>
                </a:ln>
                <a:ea typeface="微软雅黑" panose="020B0503020204020204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5C375EA-3D42-334B-9158-2B0D1A8FEF43}"/>
              </a:ext>
            </a:extLst>
          </p:cNvPr>
          <p:cNvSpPr/>
          <p:nvPr/>
        </p:nvSpPr>
        <p:spPr>
          <a:xfrm>
            <a:off x="4483345" y="4118755"/>
            <a:ext cx="304679" cy="1792605"/>
          </a:xfrm>
          <a:prstGeom prst="rect">
            <a:avLst/>
          </a:prstGeom>
          <a:noFill/>
          <a:ln w="57150">
            <a:solidFill>
              <a:schemeClr val="accent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C09BBF-07B3-FF41-AD24-64837E83581B}"/>
              </a:ext>
            </a:extLst>
          </p:cNvPr>
          <p:cNvSpPr txBox="1"/>
          <p:nvPr/>
        </p:nvSpPr>
        <p:spPr>
          <a:xfrm>
            <a:off x="539552" y="2987290"/>
            <a:ext cx="586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Weibo dataset: (user id, message id, timestamp)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88C66C-7B9D-814D-B6D0-82BA375A0800}"/>
              </a:ext>
            </a:extLst>
          </p:cNvPr>
          <p:cNvSpPr txBox="1"/>
          <p:nvPr/>
        </p:nvSpPr>
        <p:spPr>
          <a:xfrm>
            <a:off x="5364088" y="5036331"/>
            <a:ext cx="365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</a:t>
            </a:r>
            <a:r>
              <a:rPr kumimoji="1" lang="en-US" altLang="zh-CN" dirty="0"/>
              <a:t> is row augmented with </a:t>
            </a:r>
            <a:r>
              <a:rPr kumimoji="1" lang="en-US" altLang="zh-CN" dirty="0">
                <a:solidFill>
                  <a:srgbClr val="FF0000"/>
                </a:solidFill>
              </a:rPr>
              <a:t>timestamp</a:t>
            </a:r>
            <a:r>
              <a:rPr kumimoji="1" lang="en-US" altLang="zh-CN" dirty="0"/>
              <a:t> growing!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015D93F-90BE-734C-BF60-3DBE2095D177}"/>
              </a:ext>
            </a:extLst>
          </p:cNvPr>
          <p:cNvSpPr/>
          <p:nvPr/>
        </p:nvSpPr>
        <p:spPr>
          <a:xfrm>
            <a:off x="4843385" y="4118754"/>
            <a:ext cx="304679" cy="1792605"/>
          </a:xfrm>
          <a:prstGeom prst="rect">
            <a:avLst/>
          </a:prstGeom>
          <a:noFill/>
          <a:ln w="57150">
            <a:solidFill>
              <a:schemeClr val="accent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5" grpId="0" animBg="1"/>
      <p:bldP spid="6" grpId="0"/>
      <p:bldP spid="6" grpId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4CFA342-5019-2E40-8349-F221EBF2737A}"/>
              </a:ext>
            </a:extLst>
          </p:cNvPr>
          <p:cNvSpPr txBox="1"/>
          <p:nvPr/>
        </p:nvSpPr>
        <p:spPr>
          <a:xfrm>
            <a:off x="457200" y="1325240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Sliding Window for </a:t>
            </a:r>
            <a:r>
              <a:rPr lang="en" altLang="zh-CN" b="1" dirty="0"/>
              <a:t>Row-Augmented Matrix </a:t>
            </a:r>
            <a:r>
              <a:rPr kumimoji="1" lang="en-US" altLang="zh-CN" b="1" dirty="0"/>
              <a:t>:</a:t>
            </a:r>
          </a:p>
          <a:p>
            <a:endParaRPr kumimoji="1" lang="en-US" altLang="zh-CN" b="1" dirty="0"/>
          </a:p>
          <a:p>
            <a:r>
              <a:rPr kumimoji="1" lang="en-US" altLang="zh-CN" b="1" dirty="0"/>
              <a:t>    </a:t>
            </a:r>
            <a:endParaRPr kumimoji="1"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13A640-914F-AA45-B016-B04449810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10" y="1628800"/>
            <a:ext cx="5384036" cy="2815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C35A443-94CC-5947-98F0-9AB7B529E09C}"/>
                  </a:ext>
                </a:extLst>
              </p:cNvPr>
              <p:cNvSpPr txBox="1"/>
              <p:nvPr/>
            </p:nvSpPr>
            <p:spPr>
              <a:xfrm>
                <a:off x="870982" y="4443982"/>
                <a:ext cx="7056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" altLang="zh-CN" dirty="0"/>
                  <a:t> is the window size in a time unit,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" altLang="zh-CN" dirty="0"/>
                  <a:t> is the stride size in a time unit. The window slides one stride forward to form the next window.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C35A443-94CC-5947-98F0-9AB7B529E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82" y="4443982"/>
                <a:ext cx="7056784" cy="646331"/>
              </a:xfrm>
              <a:prstGeom prst="rect">
                <a:avLst/>
              </a:prstGeom>
              <a:blipFill>
                <a:blip r:embed="rId7"/>
                <a:stretch>
                  <a:fillRect l="-719" t="-1923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2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 of Singular Vectors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CE96DE4-3AD0-BA40-87AA-D74B9A253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449706"/>
            <a:ext cx="3070819" cy="26845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409199-766B-AD43-B2AF-0B330553A374}"/>
              </a:ext>
            </a:extLst>
          </p:cNvPr>
          <p:cNvSpPr txBox="1"/>
          <p:nvPr/>
        </p:nvSpPr>
        <p:spPr>
          <a:xfrm>
            <a:off x="1043608" y="429309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20 nodes that </a:t>
            </a:r>
            <a:r>
              <a:rPr lang="en" altLang="zh-CN" dirty="0">
                <a:solidFill>
                  <a:srgbClr val="FF0000"/>
                </a:solidFill>
              </a:rPr>
              <a:t>had the highest magnitude projection</a:t>
            </a:r>
            <a:r>
              <a:rPr lang="en" altLang="zh-CN" dirty="0"/>
              <a:t> along the first 9 singular vectors, almost all of the induced sub-graphs contain </a:t>
            </a:r>
            <a:r>
              <a:rPr lang="en" altLang="zh-CN" dirty="0">
                <a:solidFill>
                  <a:srgbClr val="FF0000"/>
                </a:solidFill>
              </a:rPr>
              <a:t>near-cliques</a:t>
            </a:r>
            <a:r>
              <a:rPr lang="en" altLang="zh-CN" dirty="0"/>
              <a:t> !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7075BD-A76A-534C-BB81-BA51A0FE78E1}"/>
              </a:ext>
            </a:extLst>
          </p:cNvPr>
          <p:cNvSpPr txBox="1"/>
          <p:nvPr/>
        </p:nvSpPr>
        <p:spPr>
          <a:xfrm>
            <a:off x="608416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EigenSpokes</a:t>
            </a:r>
            <a:r>
              <a:rPr kumimoji="1" lang="en-US" altLang="zh-CN" dirty="0"/>
              <a:t>[2016]</a:t>
            </a:r>
            <a:endParaRPr kumimoji="1" lang="zh-CN" altLang="en-US" dirty="0"/>
          </a:p>
        </p:txBody>
      </p:sp>
      <p:sp>
        <p:nvSpPr>
          <p:cNvPr id="6" name="云形 5">
            <a:extLst>
              <a:ext uri="{FF2B5EF4-FFF2-40B4-BE49-F238E27FC236}">
                <a16:creationId xmlns:a16="http://schemas.microsoft.com/office/drawing/2014/main" id="{CB85D993-12E3-AA4D-B64D-1222DFD50005}"/>
              </a:ext>
            </a:extLst>
          </p:cNvPr>
          <p:cNvSpPr/>
          <p:nvPr/>
        </p:nvSpPr>
        <p:spPr>
          <a:xfrm>
            <a:off x="4501480" y="5274687"/>
            <a:ext cx="3744416" cy="936104"/>
          </a:xfrm>
          <a:prstGeom prst="cloud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So, we should calculate U,V first!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33A7BD31-08B3-014B-9766-BFB104349967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133330" y="4946646"/>
            <a:ext cx="1379765" cy="7960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0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80" y="332656"/>
            <a:ext cx="8229600" cy="1143000"/>
          </a:xfrm>
        </p:spPr>
        <p:txBody>
          <a:bodyPr/>
          <a:lstStyle/>
          <a:p>
            <a:r>
              <a:rPr lang="en-US" altLang="zh-CN" dirty="0"/>
              <a:t>Graphs are created everywhere.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1E27230-BAE9-9F48-9148-222E8DDE7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87798"/>
            <a:ext cx="7507923" cy="26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13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AugSVD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AC5359B-28A8-7D4C-86A2-95AB9D44C57A}"/>
              </a:ext>
            </a:extLst>
          </p:cNvPr>
          <p:cNvSpPr txBox="1"/>
          <p:nvPr/>
        </p:nvSpPr>
        <p:spPr>
          <a:xfrm>
            <a:off x="457200" y="1395096"/>
            <a:ext cx="6707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Designed for </a:t>
            </a:r>
            <a:r>
              <a:rPr lang="en" altLang="zh-CN" dirty="0"/>
              <a:t>fast singular decomposition of row-augmented matrix </a:t>
            </a:r>
            <a:r>
              <a:rPr lang="en" altLang="zh-CN" dirty="0">
                <a:solidFill>
                  <a:srgbClr val="FF0000"/>
                </a:solidFill>
              </a:rPr>
              <a:t>A</a:t>
            </a:r>
            <a:r>
              <a:rPr lang="en" altLang="zh-CN" dirty="0"/>
              <a:t> with sliding windows. </a:t>
            </a:r>
          </a:p>
          <a:p>
            <a:endParaRPr lang="en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FC253B-AAC2-984C-8E34-DA866B6475BB}"/>
              </a:ext>
            </a:extLst>
          </p:cNvPr>
          <p:cNvSpPr txBox="1"/>
          <p:nvPr/>
        </p:nvSpPr>
        <p:spPr>
          <a:xfrm>
            <a:off x="457200" y="2569460"/>
            <a:ext cx="6995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Based on </a:t>
            </a:r>
            <a:r>
              <a:rPr kumimoji="1" lang="en-US" altLang="zh-CN" i="1" dirty="0" err="1"/>
              <a:t>SinglePassPCA</a:t>
            </a:r>
            <a:r>
              <a:rPr kumimoji="1" lang="en-US" altLang="zh-CN" i="1" dirty="0"/>
              <a:t> </a:t>
            </a:r>
            <a:r>
              <a:rPr kumimoji="1" lang="en-US" altLang="zh-CN" dirty="0"/>
              <a:t>, </a:t>
            </a:r>
            <a:r>
              <a:rPr lang="en" altLang="zh-CN" dirty="0"/>
              <a:t>a single-pass randomized algorithm to compute PCA with only one pass over the data.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02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QB approximation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D038835-7426-BE4A-8186-2DECEDCAFC87}"/>
              </a:ext>
            </a:extLst>
          </p:cNvPr>
          <p:cNvGrpSpPr/>
          <p:nvPr/>
        </p:nvGrpSpPr>
        <p:grpSpPr>
          <a:xfrm>
            <a:off x="829454" y="1305808"/>
            <a:ext cx="5003356" cy="1397110"/>
            <a:chOff x="829454" y="1305808"/>
            <a:chExt cx="5003356" cy="139711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4850200-4FE8-5A4C-B836-D9C018E6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417638"/>
              <a:ext cx="1663700" cy="4318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C34CC4C-B0CD-EC40-B378-30F56CB91FF9}"/>
                </a:ext>
              </a:extLst>
            </p:cNvPr>
            <p:cNvSpPr txBox="1"/>
            <p:nvPr/>
          </p:nvSpPr>
          <p:spPr>
            <a:xfrm>
              <a:off x="829454" y="2056587"/>
              <a:ext cx="1502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orthonormal matrix</a:t>
              </a:r>
            </a:p>
          </p:txBody>
        </p:sp>
        <p:cxnSp>
          <p:nvCxnSpPr>
            <p:cNvPr id="13" name="曲线连接符 12">
              <a:extLst>
                <a:ext uri="{FF2B5EF4-FFF2-40B4-BE49-F238E27FC236}">
                  <a16:creationId xmlns:a16="http://schemas.microsoft.com/office/drawing/2014/main" id="{B5FCD409-E06D-564F-9D3D-54694DCD1650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rot="10800000" flipV="1">
              <a:off x="1580799" y="1710981"/>
              <a:ext cx="751347" cy="34560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9FEB22A-E290-0A40-8DB7-3CCE34692FDE}"/>
                </a:ext>
              </a:extLst>
            </p:cNvPr>
            <p:cNvSpPr txBox="1"/>
            <p:nvPr/>
          </p:nvSpPr>
          <p:spPr>
            <a:xfrm>
              <a:off x="2618185" y="2289115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sketch matrix</a:t>
              </a:r>
              <a:endParaRPr kumimoji="1" lang="zh-CN" altLang="en-US" dirty="0"/>
            </a:p>
          </p:txBody>
        </p:sp>
        <p:cxnSp>
          <p:nvCxnSpPr>
            <p:cNvPr id="18" name="曲线连接符 17">
              <a:extLst>
                <a:ext uri="{FF2B5EF4-FFF2-40B4-BE49-F238E27FC236}">
                  <a16:creationId xmlns:a16="http://schemas.microsoft.com/office/drawing/2014/main" id="{FEAF4E51-E48E-2E42-A938-BDE8FB30B5B7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2554449" y="1758843"/>
              <a:ext cx="783816" cy="53027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FA2DA37-523B-6347-B68E-4676D440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130" y="1305808"/>
              <a:ext cx="1424680" cy="543628"/>
            </a:xfrm>
            <a:prstGeom prst="rect">
              <a:avLst/>
            </a:prstGeom>
          </p:spPr>
        </p:pic>
        <p:sp>
          <p:nvSpPr>
            <p:cNvPr id="26" name="右箭头 25">
              <a:extLst>
                <a:ext uri="{FF2B5EF4-FFF2-40B4-BE49-F238E27FC236}">
                  <a16:creationId xmlns:a16="http://schemas.microsoft.com/office/drawing/2014/main" id="{F7A41251-CAA3-304B-A07B-06B676040311}"/>
                </a:ext>
              </a:extLst>
            </p:cNvPr>
            <p:cNvSpPr/>
            <p:nvPr/>
          </p:nvSpPr>
          <p:spPr>
            <a:xfrm>
              <a:off x="3203848" y="1540820"/>
              <a:ext cx="946793" cy="222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DFE4442C-CAAF-6D45-AC43-65A23B029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16" y="2137656"/>
            <a:ext cx="2870200" cy="148590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455F029E-BB62-0E4B-8CC9-B9966C6878B6}"/>
              </a:ext>
            </a:extLst>
          </p:cNvPr>
          <p:cNvGrpSpPr/>
          <p:nvPr/>
        </p:nvGrpSpPr>
        <p:grpSpPr>
          <a:xfrm>
            <a:off x="801321" y="3736413"/>
            <a:ext cx="7426590" cy="1334657"/>
            <a:chOff x="797944" y="3925747"/>
            <a:chExt cx="7426590" cy="133465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/>
                <p14:cNvContentPartPr/>
                <p14:nvPr/>
              </p14:nvContentPartPr>
              <p14:xfrm>
                <a:off x="3955042" y="4260957"/>
                <a:ext cx="308" cy="443"/>
              </p14:xfrm>
            </p:contentPart>
          </mc:Choice>
          <mc:Fallback xmlns="">
            <p:pic>
              <p:nvPicPr>
                <p:cNvPr id="3" name="墨迹 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7034" y="4249439"/>
                  <a:ext cx="16324" cy="23479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C45C286-7EBE-BF43-984D-8B9494FA9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32" y="3925747"/>
              <a:ext cx="1324630" cy="591035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65D0161-A4A4-9A46-9A06-47D16497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44" y="4667063"/>
              <a:ext cx="1857132" cy="593341"/>
            </a:xfrm>
            <a:prstGeom prst="rect">
              <a:avLst/>
            </a:prstGeom>
          </p:spPr>
        </p:pic>
        <p:sp>
          <p:nvSpPr>
            <p:cNvPr id="36" name="右大括号 35">
              <a:extLst>
                <a:ext uri="{FF2B5EF4-FFF2-40B4-BE49-F238E27FC236}">
                  <a16:creationId xmlns:a16="http://schemas.microsoft.com/office/drawing/2014/main" id="{941C2444-D5BB-1F44-BF2C-529FAE551606}"/>
                </a:ext>
              </a:extLst>
            </p:cNvPr>
            <p:cNvSpPr/>
            <p:nvPr/>
          </p:nvSpPr>
          <p:spPr>
            <a:xfrm>
              <a:off x="2735729" y="4052620"/>
              <a:ext cx="238537" cy="97562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4E7C744D-405F-B447-8C65-017D9330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9267" y="4093005"/>
              <a:ext cx="4395267" cy="899983"/>
            </a:xfrm>
            <a:prstGeom prst="rect">
              <a:avLst/>
            </a:prstGeom>
          </p:spPr>
        </p:pic>
        <p:sp>
          <p:nvSpPr>
            <p:cNvPr id="48" name="右箭头 47">
              <a:extLst>
                <a:ext uri="{FF2B5EF4-FFF2-40B4-BE49-F238E27FC236}">
                  <a16:creationId xmlns:a16="http://schemas.microsoft.com/office/drawing/2014/main" id="{FA117B7E-4A3B-F34C-8E75-6EF0A27E6F16}"/>
                </a:ext>
              </a:extLst>
            </p:cNvPr>
            <p:cNvSpPr/>
            <p:nvPr/>
          </p:nvSpPr>
          <p:spPr>
            <a:xfrm>
              <a:off x="3054919" y="4450109"/>
              <a:ext cx="697163" cy="1806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8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SinglePassPCA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ABE244-171D-7E4D-AF97-C9A71FA55B4D}"/>
              </a:ext>
            </a:extLst>
          </p:cNvPr>
          <p:cNvGrpSpPr/>
          <p:nvPr/>
        </p:nvGrpSpPr>
        <p:grpSpPr>
          <a:xfrm>
            <a:off x="926225" y="1563974"/>
            <a:ext cx="6382079" cy="1308776"/>
            <a:chOff x="926225" y="1563974"/>
            <a:chExt cx="6382079" cy="130877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D81C5F3-A86E-4149-9F84-1493DFEEC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225" y="1563974"/>
              <a:ext cx="4775342" cy="12241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082CC6C-D38A-334D-B300-E732BEC63C22}"/>
                    </a:ext>
                  </a:extLst>
                </p:cNvPr>
                <p:cNvSpPr txBox="1"/>
                <p:nvPr/>
              </p:nvSpPr>
              <p:spPr>
                <a:xfrm>
                  <a:off x="4139952" y="2134086"/>
                  <a:ext cx="31683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solidFill>
                        <a:srgbClr val="FF0000"/>
                      </a:solidFill>
                    </a:rPr>
                    <a:t>Generate matrices </a:t>
                  </a:r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kumimoji="1" lang="en-US" altLang="zh-CN" dirty="0">
                      <a:solidFill>
                        <a:srgbClr val="FF0000"/>
                      </a:solidFill>
                    </a:rPr>
                    <a:t> by </a:t>
                  </a:r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endParaRPr kumimoji="1"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082CC6C-D38A-334D-B300-E732BEC63C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952" y="2134086"/>
                  <a:ext cx="316835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200" t="-6897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09B7B3D-5022-7A4F-B5AD-9B176537879D}"/>
                </a:ext>
              </a:extLst>
            </p:cNvPr>
            <p:cNvSpPr txBox="1"/>
            <p:nvPr/>
          </p:nvSpPr>
          <p:spPr>
            <a:xfrm>
              <a:off x="4483080" y="2503418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</a:rPr>
                <a:t>Only one pass over A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A10739A-79B0-FE45-A1CB-23FAADBAE23F}"/>
              </a:ext>
            </a:extLst>
          </p:cNvPr>
          <p:cNvGrpSpPr/>
          <p:nvPr/>
        </p:nvGrpSpPr>
        <p:grpSpPr>
          <a:xfrm>
            <a:off x="1267852" y="3127536"/>
            <a:ext cx="6721367" cy="3214823"/>
            <a:chOff x="1267852" y="3127536"/>
            <a:chExt cx="6721367" cy="321482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3365BD4-8E83-EB4D-BCC5-BD76D4323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502" y="3127536"/>
              <a:ext cx="5508899" cy="2570819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34265AA-6DD3-0240-871A-003AB31E654A}"/>
                </a:ext>
              </a:extLst>
            </p:cNvPr>
            <p:cNvSpPr txBox="1"/>
            <p:nvPr/>
          </p:nvSpPr>
          <p:spPr>
            <a:xfrm>
              <a:off x="1267852" y="5696028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dirty="0"/>
                <a:t>(a) The numeric values of the first principal component (v1 ). </a:t>
              </a:r>
              <a:endParaRPr kumimoji="1"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17A9B91-D85D-FE48-9D6D-7EA883BCF80C}"/>
                </a:ext>
              </a:extLst>
            </p:cNvPr>
            <p:cNvSpPr/>
            <p:nvPr/>
          </p:nvSpPr>
          <p:spPr>
            <a:xfrm>
              <a:off x="4319971" y="5695020"/>
              <a:ext cx="36692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altLang="zh-CN" dirty="0">
                  <a:latin typeface="JcvwqfRdsrkwNimbusRomNo9L"/>
                </a:rPr>
                <a:t>(b) The correlation coefficients for the first 10 principal components. </a:t>
              </a:r>
              <a:endParaRPr lang="en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13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AugSVD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25309" y="411238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5949" y="41030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A49DA3F-9DC9-2C4B-A55C-A93B203A12EA}"/>
              </a:ext>
            </a:extLst>
          </p:cNvPr>
          <p:cNvSpPr/>
          <p:nvPr/>
        </p:nvSpPr>
        <p:spPr>
          <a:xfrm>
            <a:off x="620905" y="1822279"/>
            <a:ext cx="4362994" cy="4362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0E6183-EF55-7540-A7F4-0E517DEC42FE}"/>
              </a:ext>
            </a:extLst>
          </p:cNvPr>
          <p:cNvSpPr/>
          <p:nvPr/>
        </p:nvSpPr>
        <p:spPr>
          <a:xfrm>
            <a:off x="584334" y="1822280"/>
            <a:ext cx="4362994" cy="37882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355A822A-2ED4-4E41-AB0F-9D799A83D817}"/>
              </a:ext>
            </a:extLst>
          </p:cNvPr>
          <p:cNvSpPr/>
          <p:nvPr/>
        </p:nvSpPr>
        <p:spPr>
          <a:xfrm>
            <a:off x="6289601" y="1872669"/>
            <a:ext cx="351159" cy="2259905"/>
          </a:xfrm>
          <a:prstGeom prst="rightBrace">
            <a:avLst/>
          </a:prstGeom>
          <a:ln w="44450" cap="rnd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FDE082-5C0E-DB4F-8BD2-7CFF98F4BB5D}"/>
              </a:ext>
            </a:extLst>
          </p:cNvPr>
          <p:cNvSpPr txBox="1"/>
          <p:nvPr/>
        </p:nvSpPr>
        <p:spPr>
          <a:xfrm>
            <a:off x="5117145" y="1822280"/>
            <a:ext cx="120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(g0,h0)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B5515D-80E0-9C4E-A6CF-50ECF899D08D}"/>
              </a:ext>
            </a:extLst>
          </p:cNvPr>
          <p:cNvSpPr/>
          <p:nvPr/>
        </p:nvSpPr>
        <p:spPr>
          <a:xfrm>
            <a:off x="584334" y="2201105"/>
            <a:ext cx="4362994" cy="37882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AE7DDA-279B-DA4D-8031-D3562ABD2919}"/>
              </a:ext>
            </a:extLst>
          </p:cNvPr>
          <p:cNvSpPr txBox="1"/>
          <p:nvPr/>
        </p:nvSpPr>
        <p:spPr>
          <a:xfrm>
            <a:off x="5117145" y="2222390"/>
            <a:ext cx="120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(g1,h1)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BFD35F-70AF-AB4B-B75A-A458419D1735}"/>
              </a:ext>
            </a:extLst>
          </p:cNvPr>
          <p:cNvSpPr/>
          <p:nvPr/>
        </p:nvSpPr>
        <p:spPr>
          <a:xfrm>
            <a:off x="584334" y="2584789"/>
            <a:ext cx="4362994" cy="37882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D91865-321E-C64C-8214-C1A87392C41B}"/>
              </a:ext>
            </a:extLst>
          </p:cNvPr>
          <p:cNvSpPr txBox="1"/>
          <p:nvPr/>
        </p:nvSpPr>
        <p:spPr>
          <a:xfrm>
            <a:off x="5117145" y="2584789"/>
            <a:ext cx="120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(g2,h2)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0F2709-78FE-184A-8F36-A85C8B89BC6C}"/>
              </a:ext>
            </a:extLst>
          </p:cNvPr>
          <p:cNvSpPr/>
          <p:nvPr/>
        </p:nvSpPr>
        <p:spPr>
          <a:xfrm>
            <a:off x="584334" y="2977735"/>
            <a:ext cx="4362994" cy="37882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CE9E82-73D9-0A43-AA03-E2D5C9A55347}"/>
              </a:ext>
            </a:extLst>
          </p:cNvPr>
          <p:cNvSpPr txBox="1"/>
          <p:nvPr/>
        </p:nvSpPr>
        <p:spPr>
          <a:xfrm>
            <a:off x="5117145" y="2977735"/>
            <a:ext cx="120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(g3,h3)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FCB4D04-C159-2443-8B39-488BC9904379}"/>
              </a:ext>
            </a:extLst>
          </p:cNvPr>
          <p:cNvSpPr/>
          <p:nvPr/>
        </p:nvSpPr>
        <p:spPr>
          <a:xfrm>
            <a:off x="584334" y="3352481"/>
            <a:ext cx="4362994" cy="37882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0E29AE-F893-1446-8E34-D65237FE4F6B}"/>
              </a:ext>
            </a:extLst>
          </p:cNvPr>
          <p:cNvSpPr txBox="1"/>
          <p:nvPr/>
        </p:nvSpPr>
        <p:spPr>
          <a:xfrm>
            <a:off x="5117145" y="3388339"/>
            <a:ext cx="120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(g4,h4)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FA42F6-0827-1942-93FE-3E4BFE8EAA93}"/>
              </a:ext>
            </a:extLst>
          </p:cNvPr>
          <p:cNvSpPr/>
          <p:nvPr/>
        </p:nvSpPr>
        <p:spPr>
          <a:xfrm>
            <a:off x="584334" y="3732325"/>
            <a:ext cx="4362994" cy="37882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10E7EF-F335-A042-AC76-9B90DA4D39B2}"/>
              </a:ext>
            </a:extLst>
          </p:cNvPr>
          <p:cNvSpPr txBox="1"/>
          <p:nvPr/>
        </p:nvSpPr>
        <p:spPr>
          <a:xfrm>
            <a:off x="5117145" y="3750254"/>
            <a:ext cx="120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(g5,h5)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4A975C0-ED99-ED4C-A7E5-D3389F26A610}"/>
              </a:ext>
            </a:extLst>
          </p:cNvPr>
          <p:cNvSpPr txBox="1"/>
          <p:nvPr/>
        </p:nvSpPr>
        <p:spPr>
          <a:xfrm>
            <a:off x="6924680" y="3059234"/>
            <a:ext cx="1747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(glist,hlist)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937BEB3-28A3-864B-B8A3-8FE57188603C}"/>
              </a:ext>
            </a:extLst>
          </p:cNvPr>
          <p:cNvSpPr/>
          <p:nvPr/>
        </p:nvSpPr>
        <p:spPr>
          <a:xfrm>
            <a:off x="584334" y="4116923"/>
            <a:ext cx="4362994" cy="37882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042968-6AFE-D146-ACC3-9D579D2C3F94}"/>
              </a:ext>
            </a:extLst>
          </p:cNvPr>
          <p:cNvSpPr txBox="1"/>
          <p:nvPr/>
        </p:nvSpPr>
        <p:spPr>
          <a:xfrm>
            <a:off x="5117145" y="4152781"/>
            <a:ext cx="120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(g6,h6)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A3E7904-2286-7D45-B956-D3C7717AEB41}"/>
              </a:ext>
            </a:extLst>
          </p:cNvPr>
          <p:cNvSpPr/>
          <p:nvPr/>
        </p:nvSpPr>
        <p:spPr>
          <a:xfrm>
            <a:off x="584334" y="4507320"/>
            <a:ext cx="4362994" cy="37882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81048A8-157F-484E-A9D6-818CB6D89A64}"/>
              </a:ext>
            </a:extLst>
          </p:cNvPr>
          <p:cNvSpPr txBox="1"/>
          <p:nvPr/>
        </p:nvSpPr>
        <p:spPr>
          <a:xfrm>
            <a:off x="5117145" y="4543178"/>
            <a:ext cx="120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(g7,h7)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A2DAF31-27ED-2442-BF2C-825F8A11028E}"/>
              </a:ext>
            </a:extLst>
          </p:cNvPr>
          <p:cNvSpPr/>
          <p:nvPr/>
        </p:nvSpPr>
        <p:spPr>
          <a:xfrm>
            <a:off x="607769" y="1800995"/>
            <a:ext cx="4362994" cy="2288870"/>
          </a:xfrm>
          <a:prstGeom prst="rect">
            <a:avLst/>
          </a:prstGeom>
          <a:solidFill>
            <a:schemeClr val="accent1">
              <a:alpha val="0"/>
            </a:schemeClr>
          </a:solidFill>
          <a:ln w="857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8A96ECF-4257-414C-8D6B-093E4D4DE0EE}"/>
                  </a:ext>
                </a:extLst>
              </p:cNvPr>
              <p:cNvSpPr txBox="1"/>
              <p:nvPr/>
            </p:nvSpPr>
            <p:spPr>
              <a:xfrm>
                <a:off x="323528" y="1235436"/>
                <a:ext cx="6049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Combine </a:t>
                </a:r>
                <a:r>
                  <a:rPr kumimoji="1" lang="en-US" altLang="zh-CN" i="1" dirty="0">
                    <a:solidFill>
                      <a:srgbClr val="FF0000"/>
                    </a:solidFill>
                  </a:rPr>
                  <a:t>Sliding Window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, Change matrices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generation.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8A96ECF-4257-414C-8D6B-093E4D4DE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35436"/>
                <a:ext cx="6049894" cy="369332"/>
              </a:xfrm>
              <a:prstGeom prst="rect">
                <a:avLst/>
              </a:prstGeom>
              <a:blipFill>
                <a:blip r:embed="rId5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39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48148E-6 L 2.22222E-6 0.05625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4.44444E-6 0.0509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0.00174 0.061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5625 L -0.00191 0.11458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91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618 L 0.00174 0.12291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05093 L -4.44444E-6 0.1145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 bldLvl="0" animBg="1"/>
      <p:bldP spid="11" grpId="1" bldLvl="0" animBg="1"/>
      <p:bldP spid="11" grpId="2" bldLvl="0" animBg="1"/>
      <p:bldP spid="12" grpId="0"/>
      <p:bldP spid="13" grpId="0" bldLvl="0" animBg="1"/>
      <p:bldP spid="14" grpId="0"/>
      <p:bldP spid="15" grpId="0" bldLvl="0" animBg="1"/>
      <p:bldP spid="16" grpId="0"/>
      <p:bldP spid="17" grpId="0" bldLvl="0" animBg="1"/>
      <p:bldP spid="18" grpId="0"/>
      <p:bldP spid="19" grpId="0" bldLvl="0" animBg="1"/>
      <p:bldP spid="20" grpId="0"/>
      <p:bldP spid="21" grpId="0" bldLvl="0" animBg="1"/>
      <p:bldP spid="22" grpId="0"/>
      <p:bldP spid="23" grpId="0"/>
      <p:bldP spid="23" grpId="1"/>
      <p:bldP spid="23" grpId="2"/>
      <p:bldP spid="24" grpId="0" bldLvl="0" animBg="1"/>
      <p:bldP spid="25" grpId="0"/>
      <p:bldP spid="26" grpId="0" bldLvl="0" animBg="1"/>
      <p:bldP spid="27" grpId="0"/>
      <p:bldP spid="28" grpId="0" bldLvl="0" animBg="1"/>
      <p:bldP spid="28" grpId="1" bldLvl="0" animBg="1"/>
      <p:bldP spid="28" grpId="2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AugSVD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D64B89B-9457-A54A-BFB2-C5951E393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0" y="2194220"/>
            <a:ext cx="5917085" cy="2818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229EA86-0ABC-3A43-948E-061433172F2B}"/>
                  </a:ext>
                </a:extLst>
              </p:cNvPr>
              <p:cNvSpPr txBox="1"/>
              <p:nvPr/>
            </p:nvSpPr>
            <p:spPr>
              <a:xfrm>
                <a:off x="457200" y="1448178"/>
                <a:ext cx="6049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Combine </a:t>
                </a:r>
                <a:r>
                  <a:rPr kumimoji="1" lang="en-US" altLang="zh-CN" i="1" dirty="0">
                    <a:solidFill>
                      <a:srgbClr val="FF0000"/>
                    </a:solidFill>
                  </a:rPr>
                  <a:t>Sliding Window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, Change matrices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generation.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229EA86-0ABC-3A43-948E-06143317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48178"/>
                <a:ext cx="6049894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48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Theoretical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33701C-FF87-044B-A4C0-A33AC12B9EFC}"/>
              </a:ext>
            </a:extLst>
          </p:cNvPr>
          <p:cNvSpPr/>
          <p:nvPr/>
        </p:nvSpPr>
        <p:spPr>
          <a:xfrm>
            <a:off x="251520" y="1550611"/>
            <a:ext cx="82455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b="1" i="1" dirty="0">
                <a:latin typeface="CMR10"/>
              </a:rPr>
              <a:t>Proof. </a:t>
            </a:r>
            <a:endParaRPr lang="en" altLang="zh-CN" sz="2400" dirty="0"/>
          </a:p>
          <a:p>
            <a:r>
              <a:rPr lang="en" altLang="zh-CN" dirty="0"/>
              <a:t>     </a:t>
            </a:r>
            <a:r>
              <a:rPr lang="en" altLang="zh-CN" dirty="0" err="1"/>
              <a:t>AugSVD</a:t>
            </a:r>
            <a:r>
              <a:rPr lang="en" altLang="zh-CN" dirty="0"/>
              <a:t> algorithm inherits the </a:t>
            </a:r>
            <a:r>
              <a:rPr lang="en" altLang="zh-CN" i="1" dirty="0" err="1"/>
              <a:t>SinglePassPCA</a:t>
            </a:r>
            <a:r>
              <a:rPr lang="en" altLang="zh-CN" i="1" dirty="0"/>
              <a:t> </a:t>
            </a:r>
            <a:r>
              <a:rPr lang="en" altLang="zh-CN" dirty="0"/>
              <a:t>theoretical error bound </a:t>
            </a:r>
            <a:r>
              <a:rPr lang="en" altLang="zh-CN" sz="2400" dirty="0"/>
              <a:t>:</a:t>
            </a:r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F139A673-1EE9-C147-ACE2-F12AB0513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3" y="2486323"/>
            <a:ext cx="7594600" cy="1041400"/>
          </a:xfr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24B451C-4552-154A-A012-E226DE39C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3789040"/>
            <a:ext cx="81026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3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Theoretical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9E8639E-16D0-204B-BBEB-F21A9FC9E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0" y="1844824"/>
            <a:ext cx="7772400" cy="1079500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5CD4D0-10A5-C042-8557-F3C7247EE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6" y="3497567"/>
            <a:ext cx="7061200" cy="9779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B04EC3B-630B-204C-BB5C-E59EBC31353A}"/>
              </a:ext>
            </a:extLst>
          </p:cNvPr>
          <p:cNvSpPr/>
          <p:nvPr/>
        </p:nvSpPr>
        <p:spPr>
          <a:xfrm>
            <a:off x="520016" y="1530291"/>
            <a:ext cx="4665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CMR10"/>
              </a:rPr>
              <a:t>applying a rough analysis, we have: </a:t>
            </a:r>
            <a:endParaRPr lang="en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C17FB8F-32E9-9A4A-B05F-ACDFB0361C4E}"/>
                  </a:ext>
                </a:extLst>
              </p:cNvPr>
              <p:cNvSpPr txBox="1"/>
              <p:nvPr/>
            </p:nvSpPr>
            <p:spPr>
              <a:xfrm>
                <a:off x="2243712" y="5137553"/>
                <a:ext cx="14751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kumimoji="1" lang="en-US" altLang="zh-CN" dirty="0"/>
                  <a:t>  singular value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C17FB8F-32E9-9A4A-B05F-ACDFB0361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712" y="5137553"/>
                <a:ext cx="1475184" cy="646331"/>
              </a:xfrm>
              <a:prstGeom prst="rect">
                <a:avLst/>
              </a:prstGeom>
              <a:blipFill>
                <a:blip r:embed="rId4"/>
                <a:stretch>
                  <a:fillRect l="-3419" r="-2564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F07433-17E1-2540-B5D2-D50C7016142C}"/>
                  </a:ext>
                </a:extLst>
              </p:cNvPr>
              <p:cNvSpPr txBox="1"/>
              <p:nvPr/>
            </p:nvSpPr>
            <p:spPr>
              <a:xfrm>
                <a:off x="4014028" y="4814388"/>
                <a:ext cx="28083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zh-CN" dirty="0"/>
                  <a:t>summation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𝑡h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" altLang="zh-CN" dirty="0"/>
              </a:p>
              <a:p>
                <a:r>
                  <a:rPr kumimoji="1" lang="en-US" altLang="zh-CN" dirty="0"/>
                  <a:t>subsequent singular values!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F07433-17E1-2540-B5D2-D50C70161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028" y="4814388"/>
                <a:ext cx="2808312" cy="646331"/>
              </a:xfrm>
              <a:prstGeom prst="rect">
                <a:avLst/>
              </a:prstGeom>
              <a:blipFill>
                <a:blip r:embed="rId5"/>
                <a:stretch>
                  <a:fillRect l="-1351" t="-3846" r="-450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45BFF961-F6BF-7048-9CD6-1556051D9FB4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1934702" y="4090951"/>
            <a:ext cx="1060480" cy="10327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C718398C-7BA6-734F-8FF0-64A8B162AD70}"/>
              </a:ext>
            </a:extLst>
          </p:cNvPr>
          <p:cNvCxnSpPr>
            <a:stCxn id="12" idx="2"/>
            <a:endCxn id="19" idx="0"/>
          </p:cNvCxnSpPr>
          <p:nvPr/>
        </p:nvCxnSpPr>
        <p:spPr>
          <a:xfrm rot="16200000" flipH="1">
            <a:off x="4564940" y="3961143"/>
            <a:ext cx="338921" cy="13675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下箭头 23">
            <a:extLst>
              <a:ext uri="{FF2B5EF4-FFF2-40B4-BE49-F238E27FC236}">
                <a16:creationId xmlns:a16="http://schemas.microsoft.com/office/drawing/2014/main" id="{687BBD7C-E612-C747-8B90-897A0771E636}"/>
              </a:ext>
            </a:extLst>
          </p:cNvPr>
          <p:cNvSpPr/>
          <p:nvPr/>
        </p:nvSpPr>
        <p:spPr>
          <a:xfrm flipH="1">
            <a:off x="3906600" y="2618008"/>
            <a:ext cx="288032" cy="879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CF6982A-C213-9A42-ABB7-FC66CA61BEFD}"/>
              </a:ext>
            </a:extLst>
          </p:cNvPr>
          <p:cNvSpPr txBox="1"/>
          <p:nvPr/>
        </p:nvSpPr>
        <p:spPr>
          <a:xfrm>
            <a:off x="417154" y="4587045"/>
            <a:ext cx="156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dirty="0"/>
              <a:t>less than approximately. </a:t>
            </a:r>
          </a:p>
          <a:p>
            <a:endParaRPr kumimoji="1" lang="zh-CN" altLang="en-US" dirty="0"/>
          </a:p>
        </p:txBody>
      </p: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D0E36853-622F-C044-9C74-6E29410BE9B3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>
            <a:off x="1118942" y="4158322"/>
            <a:ext cx="509971" cy="3474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767744C-9B12-2147-AD67-B8A4740A3858}"/>
                  </a:ext>
                </a:extLst>
              </p:cNvPr>
              <p:cNvSpPr txBox="1"/>
              <p:nvPr/>
            </p:nvSpPr>
            <p:spPr>
              <a:xfrm>
                <a:off x="4951814" y="5565579"/>
                <a:ext cx="34366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solidFill>
                      <a:srgbClr val="FF0000"/>
                    </a:solidFill>
                  </a:rPr>
                  <a:t>Error is small when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is power law !</a:t>
                </a:r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767744C-9B12-2147-AD67-B8A4740A3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814" y="5565579"/>
                <a:ext cx="3436610" cy="830997"/>
              </a:xfrm>
              <a:prstGeom prst="rect">
                <a:avLst/>
              </a:prstGeom>
              <a:blipFill>
                <a:blip r:embed="rId6"/>
                <a:stretch>
                  <a:fillRect l="-2574" t="-2985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67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/>
      <p:bldP spid="24" grpId="0" animBg="1"/>
      <p:bldP spid="28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BE7AB-C7F9-1641-A724-94B01C3F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EigenPulse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4E7CB0-E658-C443-B65E-26BC50D48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F51AF7-040E-E744-90F3-E0B10EC6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78ECEF-5549-A243-BB29-64496691C50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altLang="zh-CN" sz="2400" b="1" dirty="0"/>
              <a:t>input: </a:t>
            </a:r>
            <a:r>
              <a:rPr lang="en" altLang="zh-CN" sz="2400" dirty="0"/>
              <a:t>the singular vectors computed by </a:t>
            </a:r>
            <a:r>
              <a:rPr lang="en" altLang="zh-CN" sz="2400" dirty="0" err="1"/>
              <a:t>AugSVD</a:t>
            </a:r>
            <a:r>
              <a:rPr lang="en" altLang="zh-CN" sz="2400" dirty="0"/>
              <a:t>.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66F6D274-F11D-9249-867B-65CE70FC5943}"/>
              </a:ext>
            </a:extLst>
          </p:cNvPr>
          <p:cNvSpPr txBox="1">
            <a:spLocks/>
          </p:cNvSpPr>
          <p:nvPr/>
        </p:nvSpPr>
        <p:spPr>
          <a:xfrm>
            <a:off x="457200" y="2708920"/>
            <a:ext cx="8229600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" altLang="zh-CN" sz="2400" b="1" dirty="0"/>
              <a:t>output: </a:t>
            </a:r>
            <a:r>
              <a:rPr lang="en" altLang="zh-CN" sz="2400" dirty="0"/>
              <a:t>dense block  with density of each window.</a:t>
            </a:r>
          </a:p>
        </p:txBody>
      </p:sp>
    </p:spTree>
    <p:extLst>
      <p:ext uri="{BB962C8B-B14F-4D97-AF65-F5344CB8AC3E}">
        <p14:creationId xmlns:p14="http://schemas.microsoft.com/office/powerpoint/2010/main" val="252237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EigenPulse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FCA543-8756-9C48-8C3F-657F492CC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2"/>
          <a:stretch/>
        </p:blipFill>
        <p:spPr>
          <a:xfrm>
            <a:off x="6362881" y="2253379"/>
            <a:ext cx="2584505" cy="61772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648075F-D35B-F742-B184-2726200B158D}"/>
              </a:ext>
            </a:extLst>
          </p:cNvPr>
          <p:cNvGrpSpPr/>
          <p:nvPr/>
        </p:nvGrpSpPr>
        <p:grpSpPr>
          <a:xfrm>
            <a:off x="683568" y="2060847"/>
            <a:ext cx="5544616" cy="4080297"/>
            <a:chOff x="683568" y="2060847"/>
            <a:chExt cx="5544616" cy="4080297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AD062A7-9D12-FD4A-BE7F-59D9CB3BEAB6}"/>
                </a:ext>
              </a:extLst>
            </p:cNvPr>
            <p:cNvSpPr/>
            <p:nvPr/>
          </p:nvSpPr>
          <p:spPr>
            <a:xfrm>
              <a:off x="1062624" y="2701119"/>
              <a:ext cx="290200" cy="22184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i</a:t>
              </a: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  <a:p>
              <a:pPr algn="ctr"/>
              <a:endParaRPr lang="en-US" altLang="zh-CN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j</a:t>
              </a: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  <a:p>
              <a:pPr algn="ctr"/>
              <a:endParaRPr lang="en-US" altLang="zh-CN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k</a:t>
              </a:r>
            </a:p>
          </p:txBody>
        </p:sp>
        <p:sp>
          <p:nvSpPr>
            <p:cNvPr id="79" name="双括号 77">
              <a:extLst>
                <a:ext uri="{FF2B5EF4-FFF2-40B4-BE49-F238E27FC236}">
                  <a16:creationId xmlns:a16="http://schemas.microsoft.com/office/drawing/2014/main" id="{4CB1BE3D-9A36-7342-B000-B9E8DBBD488D}"/>
                </a:ext>
              </a:extLst>
            </p:cNvPr>
            <p:cNvSpPr/>
            <p:nvPr/>
          </p:nvSpPr>
          <p:spPr>
            <a:xfrm>
              <a:off x="683568" y="2646922"/>
              <a:ext cx="1048314" cy="2212611"/>
            </a:xfrm>
            <a:prstGeom prst="bracketPair">
              <a:avLst/>
            </a:prstGeom>
            <a:ln w="41275">
              <a:solidFill>
                <a:sysClr val="windowText" lastClr="000000"/>
              </a:solidFill>
            </a:ln>
          </p:spPr>
          <p:style>
            <a:lnRef idx="1">
              <a:srgbClr val="5B9BD5"/>
            </a:lnRef>
            <a:fillRef idx="0">
              <a:srgbClr val="5B9BD5"/>
            </a:fillRef>
            <a:effectRef idx="0">
              <a:srgbClr val="5B9BD5"/>
            </a:effectRef>
            <a:fontRef idx="major"/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2D6328B-3F1B-804D-9F1D-2D3301BFA21C}"/>
                </a:ext>
              </a:extLst>
            </p:cNvPr>
            <p:cNvSpPr/>
            <p:nvPr/>
          </p:nvSpPr>
          <p:spPr>
            <a:xfrm>
              <a:off x="1040094" y="2189025"/>
              <a:ext cx="335262" cy="316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U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84C02AD5-1B86-DE43-B772-293C0AF2D562}"/>
                </a:ext>
              </a:extLst>
            </p:cNvPr>
            <p:cNvSpPr/>
            <p:nvPr/>
          </p:nvSpPr>
          <p:spPr>
            <a:xfrm>
              <a:off x="5558926" y="2577032"/>
              <a:ext cx="290200" cy="22184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i</a:t>
              </a: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  <a:p>
              <a:pPr algn="ctr"/>
              <a:endParaRPr lang="en-US" altLang="zh-CN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j</a:t>
              </a: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  <a:p>
              <a:pPr algn="ctr"/>
              <a:endParaRPr lang="en-US" altLang="zh-CN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k</a:t>
              </a:r>
            </a:p>
          </p:txBody>
        </p:sp>
        <p:sp>
          <p:nvSpPr>
            <p:cNvPr id="82" name="双括号 80">
              <a:extLst>
                <a:ext uri="{FF2B5EF4-FFF2-40B4-BE49-F238E27FC236}">
                  <a16:creationId xmlns:a16="http://schemas.microsoft.com/office/drawing/2014/main" id="{4C08AF15-B585-254A-879A-356B7BFA1273}"/>
                </a:ext>
              </a:extLst>
            </p:cNvPr>
            <p:cNvSpPr/>
            <p:nvPr/>
          </p:nvSpPr>
          <p:spPr>
            <a:xfrm>
              <a:off x="5179870" y="2522835"/>
              <a:ext cx="1048314" cy="2212611"/>
            </a:xfrm>
            <a:prstGeom prst="bracketPair">
              <a:avLst/>
            </a:prstGeom>
            <a:ln w="41275">
              <a:solidFill>
                <a:sysClr val="windowText" lastClr="000000"/>
              </a:solidFill>
            </a:ln>
          </p:spPr>
          <p:style>
            <a:lnRef idx="1">
              <a:srgbClr val="5B9BD5"/>
            </a:lnRef>
            <a:fillRef idx="0">
              <a:srgbClr val="5B9BD5"/>
            </a:fillRef>
            <a:effectRef idx="0">
              <a:srgbClr val="5B9BD5"/>
            </a:effectRef>
            <a:fontRef idx="major"/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61EB2E9-B155-6645-806F-AB63226C5E61}"/>
                </a:ext>
              </a:extLst>
            </p:cNvPr>
            <p:cNvSpPr/>
            <p:nvPr/>
          </p:nvSpPr>
          <p:spPr>
            <a:xfrm>
              <a:off x="3413885" y="2335514"/>
              <a:ext cx="321492" cy="316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j 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BB30D1F-86BB-B147-9C04-4C03223221E5}"/>
                </a:ext>
              </a:extLst>
            </p:cNvPr>
            <p:cNvSpPr/>
            <p:nvPr/>
          </p:nvSpPr>
          <p:spPr>
            <a:xfrm>
              <a:off x="2351192" y="2638612"/>
              <a:ext cx="2350143" cy="2034815"/>
            </a:xfrm>
            <a:prstGeom prst="rect">
              <a:avLst/>
            </a:prstGeom>
            <a:solidFill>
              <a:srgbClr val="5B9BD5"/>
            </a:solidFill>
            <a:ln w="41275">
              <a:solidFill>
                <a:sysClr val="windowText" lastClr="000000">
                  <a:alpha val="84000"/>
                </a:sysClr>
              </a:solidFill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ajor"/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0D7304C-2186-2D43-B635-B78F0E22B652}"/>
                </a:ext>
              </a:extLst>
            </p:cNvPr>
            <p:cNvSpPr/>
            <p:nvPr/>
          </p:nvSpPr>
          <p:spPr>
            <a:xfrm>
              <a:off x="891588" y="5247335"/>
              <a:ext cx="601127" cy="316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m*1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DA4D89E-1FCA-FD45-8230-988789C6250E}"/>
                </a:ext>
              </a:extLst>
            </p:cNvPr>
            <p:cNvSpPr/>
            <p:nvPr/>
          </p:nvSpPr>
          <p:spPr>
            <a:xfrm>
              <a:off x="5438010" y="5259817"/>
              <a:ext cx="532032" cy="316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n*1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5BE9566-0238-1246-982B-9C2E7ABB23F7}"/>
                </a:ext>
              </a:extLst>
            </p:cNvPr>
            <p:cNvSpPr/>
            <p:nvPr/>
          </p:nvSpPr>
          <p:spPr>
            <a:xfrm>
              <a:off x="4742776" y="3497558"/>
              <a:ext cx="324748" cy="316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A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C40AC88-9C6C-A348-BDA3-137544A7D366}"/>
                </a:ext>
              </a:extLst>
            </p:cNvPr>
            <p:cNvSpPr/>
            <p:nvPr/>
          </p:nvSpPr>
          <p:spPr>
            <a:xfrm>
              <a:off x="2779610" y="2653559"/>
              <a:ext cx="288855" cy="2019867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44450">
              <a:solidFill>
                <a:sysClr val="windowText" lastClr="000000">
                  <a:alpha val="84000"/>
                </a:sysClr>
              </a:solidFill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ajor"/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3FEDE18A-80D0-8744-95EF-2193F10A22B3}"/>
                </a:ext>
              </a:extLst>
            </p:cNvPr>
            <p:cNvSpPr/>
            <p:nvPr/>
          </p:nvSpPr>
          <p:spPr>
            <a:xfrm>
              <a:off x="3419399" y="2646085"/>
              <a:ext cx="288855" cy="2019867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44450">
              <a:solidFill>
                <a:sysClr val="windowText" lastClr="000000">
                  <a:alpha val="84000"/>
                </a:sysClr>
              </a:solidFill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ajor"/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C0A6813-FBBD-914B-A194-C7C46FA552D4}"/>
                </a:ext>
              </a:extLst>
            </p:cNvPr>
            <p:cNvSpPr/>
            <p:nvPr/>
          </p:nvSpPr>
          <p:spPr>
            <a:xfrm>
              <a:off x="4053673" y="2646085"/>
              <a:ext cx="288855" cy="2019867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44450">
              <a:solidFill>
                <a:sysClr val="windowText" lastClr="000000">
                  <a:alpha val="84000"/>
                </a:sysClr>
              </a:solidFill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ajor"/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A025E484-4D08-AD4E-B773-7CA3527AB8A4}"/>
                </a:ext>
              </a:extLst>
            </p:cNvPr>
            <p:cNvSpPr/>
            <p:nvPr/>
          </p:nvSpPr>
          <p:spPr>
            <a:xfrm rot="5400000">
              <a:off x="3411095" y="2026312"/>
              <a:ext cx="230336" cy="2350143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44450">
              <a:solidFill>
                <a:sysClr val="windowText" lastClr="000000">
                  <a:alpha val="84000"/>
                </a:sysClr>
              </a:solidFill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ajor"/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E96B6567-20A3-3942-9A83-111144EA3371}"/>
                </a:ext>
              </a:extLst>
            </p:cNvPr>
            <p:cNvSpPr/>
            <p:nvPr/>
          </p:nvSpPr>
          <p:spPr>
            <a:xfrm rot="5400000">
              <a:off x="3411095" y="2574137"/>
              <a:ext cx="230336" cy="2350143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44450">
              <a:solidFill>
                <a:sysClr val="windowText" lastClr="000000">
                  <a:alpha val="84000"/>
                </a:sysClr>
              </a:solidFill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ajor"/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FA594888-5789-6D43-9C28-1FABA114DEE1}"/>
                </a:ext>
              </a:extLst>
            </p:cNvPr>
            <p:cNvSpPr/>
            <p:nvPr/>
          </p:nvSpPr>
          <p:spPr>
            <a:xfrm rot="5400000">
              <a:off x="3411095" y="3090090"/>
              <a:ext cx="230336" cy="2350143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44450">
              <a:solidFill>
                <a:sysClr val="windowText" lastClr="000000">
                  <a:alpha val="84000"/>
                </a:sysClr>
              </a:solidFill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ajor"/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39AD2CF-0C93-9545-B24A-8BAB13B00D5F}"/>
                </a:ext>
              </a:extLst>
            </p:cNvPr>
            <p:cNvSpPr/>
            <p:nvPr/>
          </p:nvSpPr>
          <p:spPr>
            <a:xfrm>
              <a:off x="5540196" y="2060847"/>
              <a:ext cx="318739" cy="316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V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EDD08678-D036-5F4B-9686-DCAB92A393E3}"/>
                </a:ext>
              </a:extLst>
            </p:cNvPr>
            <p:cNvSpPr/>
            <p:nvPr/>
          </p:nvSpPr>
          <p:spPr>
            <a:xfrm>
              <a:off x="1924016" y="3020508"/>
              <a:ext cx="321492" cy="316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i 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CE150AF-7F03-494A-A727-A4506FC7859D}"/>
                </a:ext>
              </a:extLst>
            </p:cNvPr>
            <p:cNvSpPr/>
            <p:nvPr/>
          </p:nvSpPr>
          <p:spPr>
            <a:xfrm>
              <a:off x="2769284" y="2356011"/>
              <a:ext cx="321492" cy="316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i 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CB14749-3E28-0D4B-A71D-08EABFEB272A}"/>
                </a:ext>
              </a:extLst>
            </p:cNvPr>
            <p:cNvSpPr/>
            <p:nvPr/>
          </p:nvSpPr>
          <p:spPr>
            <a:xfrm>
              <a:off x="1924015" y="4149993"/>
              <a:ext cx="321492" cy="316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k 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48E1775A-8F41-C547-B6CE-434500F7D94A}"/>
                </a:ext>
              </a:extLst>
            </p:cNvPr>
            <p:cNvSpPr/>
            <p:nvPr/>
          </p:nvSpPr>
          <p:spPr>
            <a:xfrm>
              <a:off x="1924015" y="3590748"/>
              <a:ext cx="321492" cy="316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j 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20EF8842-4838-854F-A4A7-55E9D2AB7E46}"/>
                </a:ext>
              </a:extLst>
            </p:cNvPr>
            <p:cNvSpPr/>
            <p:nvPr/>
          </p:nvSpPr>
          <p:spPr>
            <a:xfrm>
              <a:off x="4054518" y="2356011"/>
              <a:ext cx="321492" cy="316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k 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00" name="曲线连接符 99">
              <a:extLst>
                <a:ext uri="{FF2B5EF4-FFF2-40B4-BE49-F238E27FC236}">
                  <a16:creationId xmlns:a16="http://schemas.microsoft.com/office/drawing/2014/main" id="{907D9920-237E-8443-AC0A-917911812899}"/>
                </a:ext>
              </a:extLst>
            </p:cNvPr>
            <p:cNvCxnSpPr/>
            <p:nvPr/>
          </p:nvCxnSpPr>
          <p:spPr>
            <a:xfrm>
              <a:off x="1289186" y="2871103"/>
              <a:ext cx="716399" cy="321484"/>
            </a:xfrm>
            <a:prstGeom prst="curvedConnector3">
              <a:avLst>
                <a:gd name="adj1" fmla="val 50083"/>
              </a:avLst>
            </a:prstGeom>
            <a:ln w="15875">
              <a:solidFill>
                <a:sysClr val="windowText" lastClr="000000"/>
              </a:solidFill>
              <a:tailEnd type="triangle"/>
            </a:ln>
          </p:spPr>
          <p:style>
            <a:lnRef idx="1">
              <a:srgbClr val="5B9BD5"/>
            </a:lnRef>
            <a:fillRef idx="0">
              <a:srgbClr val="5B9BD5"/>
            </a:fillRef>
            <a:effectRef idx="0">
              <a:srgbClr val="5B9BD5"/>
            </a:effectRef>
            <a:fontRef idx="major"/>
          </p:style>
        </p:cxnSp>
        <p:cxnSp>
          <p:nvCxnSpPr>
            <p:cNvPr id="101" name="曲线连接符 100">
              <a:extLst>
                <a:ext uri="{FF2B5EF4-FFF2-40B4-BE49-F238E27FC236}">
                  <a16:creationId xmlns:a16="http://schemas.microsoft.com/office/drawing/2014/main" id="{8E5559BE-216B-9F4F-9212-134009AE9552}"/>
                </a:ext>
              </a:extLst>
            </p:cNvPr>
            <p:cNvCxnSpPr/>
            <p:nvPr/>
          </p:nvCxnSpPr>
          <p:spPr>
            <a:xfrm>
              <a:off x="1367728" y="3838281"/>
              <a:ext cx="550985" cy="7628"/>
            </a:xfrm>
            <a:prstGeom prst="curvedConnector3">
              <a:avLst>
                <a:gd name="adj1" fmla="val 50108"/>
              </a:avLst>
            </a:prstGeom>
            <a:ln w="19050">
              <a:solidFill>
                <a:sysClr val="windowText" lastClr="000000"/>
              </a:solidFill>
              <a:tailEnd type="triangle"/>
            </a:ln>
          </p:spPr>
          <p:style>
            <a:lnRef idx="1">
              <a:srgbClr val="5B9BD5"/>
            </a:lnRef>
            <a:fillRef idx="0">
              <a:srgbClr val="5B9BD5"/>
            </a:fillRef>
            <a:effectRef idx="0">
              <a:srgbClr val="5B9BD5"/>
            </a:effectRef>
            <a:fontRef idx="major"/>
          </p:style>
        </p:cxnSp>
        <p:cxnSp>
          <p:nvCxnSpPr>
            <p:cNvPr id="102" name="曲线连接符 101">
              <a:extLst>
                <a:ext uri="{FF2B5EF4-FFF2-40B4-BE49-F238E27FC236}">
                  <a16:creationId xmlns:a16="http://schemas.microsoft.com/office/drawing/2014/main" id="{06921706-70FE-BB41-A560-E226A2A27635}"/>
                </a:ext>
              </a:extLst>
            </p:cNvPr>
            <p:cNvCxnSpPr/>
            <p:nvPr/>
          </p:nvCxnSpPr>
          <p:spPr>
            <a:xfrm flipV="1">
              <a:off x="1274310" y="4308520"/>
              <a:ext cx="676534" cy="443539"/>
            </a:xfrm>
            <a:prstGeom prst="curvedConnector3">
              <a:avLst>
                <a:gd name="adj1" fmla="val 50044"/>
              </a:avLst>
            </a:prstGeom>
            <a:ln w="15875">
              <a:solidFill>
                <a:sysClr val="windowText" lastClr="000000"/>
              </a:solidFill>
              <a:tailEnd type="triangle"/>
            </a:ln>
          </p:spPr>
          <p:style>
            <a:lnRef idx="1">
              <a:srgbClr val="5B9BD5"/>
            </a:lnRef>
            <a:fillRef idx="0">
              <a:srgbClr val="5B9BD5"/>
            </a:fillRef>
            <a:effectRef idx="0">
              <a:srgbClr val="5B9BD5"/>
            </a:effectRef>
            <a:fontRef idx="major"/>
          </p:style>
        </p:cxnSp>
        <p:cxnSp>
          <p:nvCxnSpPr>
            <p:cNvPr id="103" name="曲线连接符 102">
              <a:extLst>
                <a:ext uri="{FF2B5EF4-FFF2-40B4-BE49-F238E27FC236}">
                  <a16:creationId xmlns:a16="http://schemas.microsoft.com/office/drawing/2014/main" id="{F09AD8FB-EE67-6A44-8448-98942828C96C}"/>
                </a:ext>
              </a:extLst>
            </p:cNvPr>
            <p:cNvCxnSpPr>
              <a:stCxn id="81" idx="0"/>
              <a:endCxn id="96" idx="0"/>
            </p:cNvCxnSpPr>
            <p:nvPr/>
          </p:nvCxnSpPr>
          <p:spPr>
            <a:xfrm rot="16200000" flipV="1">
              <a:off x="4206585" y="1079243"/>
              <a:ext cx="220680" cy="2774560"/>
            </a:xfrm>
            <a:prstGeom prst="curvedConnector3">
              <a:avLst>
                <a:gd name="adj1" fmla="val 192593"/>
              </a:avLst>
            </a:prstGeom>
            <a:ln w="19050">
              <a:solidFill>
                <a:sysClr val="windowText" lastClr="000000"/>
              </a:solidFill>
              <a:tailEnd type="triangle"/>
            </a:ln>
          </p:spPr>
          <p:style>
            <a:lnRef idx="1">
              <a:srgbClr val="5B9BD5"/>
            </a:lnRef>
            <a:fillRef idx="0">
              <a:srgbClr val="5B9BD5"/>
            </a:fillRef>
            <a:effectRef idx="0">
              <a:srgbClr val="5B9BD5"/>
            </a:effectRef>
            <a:fontRef idx="major"/>
          </p:style>
        </p:cxnSp>
        <p:cxnSp>
          <p:nvCxnSpPr>
            <p:cNvPr id="104" name="曲线连接符 103">
              <a:extLst>
                <a:ext uri="{FF2B5EF4-FFF2-40B4-BE49-F238E27FC236}">
                  <a16:creationId xmlns:a16="http://schemas.microsoft.com/office/drawing/2014/main" id="{7397B983-280F-AB42-BD5E-D42ED9217FCE}"/>
                </a:ext>
              </a:extLst>
            </p:cNvPr>
            <p:cNvCxnSpPr>
              <a:stCxn id="81" idx="1"/>
              <a:endCxn id="83" idx="0"/>
            </p:cNvCxnSpPr>
            <p:nvPr/>
          </p:nvCxnSpPr>
          <p:spPr>
            <a:xfrm rot="10800000">
              <a:off x="3574642" y="2335478"/>
              <a:ext cx="1984379" cy="1350779"/>
            </a:xfrm>
            <a:prstGeom prst="curvedConnector4">
              <a:avLst>
                <a:gd name="adj1" fmla="val 45937"/>
                <a:gd name="adj2" fmla="val 115127"/>
              </a:avLst>
            </a:prstGeom>
            <a:ln w="19050">
              <a:solidFill>
                <a:sysClr val="windowText" lastClr="000000"/>
              </a:solidFill>
              <a:tailEnd type="triangle"/>
            </a:ln>
          </p:spPr>
          <p:style>
            <a:lnRef idx="1">
              <a:srgbClr val="5B9BD5"/>
            </a:lnRef>
            <a:fillRef idx="0">
              <a:srgbClr val="5B9BD5"/>
            </a:fillRef>
            <a:effectRef idx="0">
              <a:srgbClr val="5B9BD5"/>
            </a:effectRef>
            <a:fontRef idx="major"/>
          </p:style>
        </p:cxnSp>
        <p:cxnSp>
          <p:nvCxnSpPr>
            <p:cNvPr id="105" name="曲线连接符 104">
              <a:extLst>
                <a:ext uri="{FF2B5EF4-FFF2-40B4-BE49-F238E27FC236}">
                  <a16:creationId xmlns:a16="http://schemas.microsoft.com/office/drawing/2014/main" id="{2668C88C-6A8F-D941-BDCE-D9CBB5C93C68}"/>
                </a:ext>
              </a:extLst>
            </p:cNvPr>
            <p:cNvCxnSpPr>
              <a:endCxn id="99" idx="0"/>
            </p:cNvCxnSpPr>
            <p:nvPr/>
          </p:nvCxnSpPr>
          <p:spPr>
            <a:xfrm rot="16200000" flipV="1">
              <a:off x="3811815" y="2759249"/>
              <a:ext cx="2258564" cy="1452434"/>
            </a:xfrm>
            <a:prstGeom prst="curvedConnector3">
              <a:avLst>
                <a:gd name="adj1" fmla="val 109047"/>
              </a:avLst>
            </a:prstGeom>
            <a:ln w="19050">
              <a:solidFill>
                <a:sysClr val="windowText" lastClr="000000"/>
              </a:solidFill>
              <a:tailEnd type="triangle"/>
            </a:ln>
          </p:spPr>
          <p:style>
            <a:lnRef idx="1">
              <a:srgbClr val="5B9BD5"/>
            </a:lnRef>
            <a:fillRef idx="0">
              <a:srgbClr val="5B9BD5"/>
            </a:fillRef>
            <a:effectRef idx="0">
              <a:srgbClr val="5B9BD5"/>
            </a:effectRef>
            <a:fontRef idx="major"/>
          </p:style>
        </p:cxnSp>
        <p:sp>
          <p:nvSpPr>
            <p:cNvPr id="106" name="下箭头 105">
              <a:extLst>
                <a:ext uri="{FF2B5EF4-FFF2-40B4-BE49-F238E27FC236}">
                  <a16:creationId xmlns:a16="http://schemas.microsoft.com/office/drawing/2014/main" id="{3954C748-19D0-6B41-8296-A68ABDF98379}"/>
                </a:ext>
              </a:extLst>
            </p:cNvPr>
            <p:cNvSpPr/>
            <p:nvPr/>
          </p:nvSpPr>
          <p:spPr>
            <a:xfrm>
              <a:off x="3360332" y="4735175"/>
              <a:ext cx="468084" cy="582256"/>
            </a:xfrm>
            <a:prstGeom prst="downArrow">
              <a:avLst>
                <a:gd name="adj1" fmla="val 50000"/>
                <a:gd name="adj2" fmla="val 48032"/>
              </a:avLst>
            </a:prstGeom>
            <a:solidFill>
              <a:sysClr val="window" lastClr="FFFFFF"/>
            </a:solidFill>
            <a:ln w="34925">
              <a:solidFill>
                <a:sysClr val="windowText" lastClr="000000"/>
              </a:solidFill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ajor"/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379CEBFB-44A4-9F45-87C9-299B94DF31A7}"/>
                </a:ext>
              </a:extLst>
            </p:cNvPr>
            <p:cNvSpPr/>
            <p:nvPr/>
          </p:nvSpPr>
          <p:spPr>
            <a:xfrm rot="5400000">
              <a:off x="3173352" y="5253750"/>
              <a:ext cx="811890" cy="962898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44450">
              <a:solidFill>
                <a:sysClr val="windowText" lastClr="000000">
                  <a:alpha val="84000"/>
                </a:sysClr>
              </a:solidFill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ajor"/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CC9AA4AE-8421-B043-8732-C2FB2135252C}"/>
                </a:ext>
              </a:extLst>
            </p:cNvPr>
            <p:cNvSpPr/>
            <p:nvPr/>
          </p:nvSpPr>
          <p:spPr>
            <a:xfrm>
              <a:off x="3301565" y="5576738"/>
              <a:ext cx="524523" cy="316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ysClr val="windowText" lastClr="000000"/>
                    </a:solidFill>
                  </a:ln>
                  <a:latin typeface="微软雅黑" panose="020B0503020204020204" charset="-122"/>
                  <a:ea typeface="微软雅黑" panose="020B0503020204020204" charset="-122"/>
                </a:rPr>
                <a:t>3*3</a:t>
              </a:r>
              <a:endParaRPr lang="zh-CN" altLang="en-US" dirty="0">
                <a:ln>
                  <a:solidFill>
                    <a:sysClr val="windowText" lastClr="000000"/>
                  </a:solidFill>
                </a:ln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17F7B5D-865E-944A-9526-5792B2A89766}"/>
              </a:ext>
            </a:extLst>
          </p:cNvPr>
          <p:cNvSpPr txBox="1"/>
          <p:nvPr/>
        </p:nvSpPr>
        <p:spPr>
          <a:xfrm>
            <a:off x="539552" y="1340768"/>
            <a:ext cx="559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itchFamily="2" charset="2"/>
              <a:buChar char="n"/>
            </a:pPr>
            <a:endParaRPr kumimoji="1"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41AD73E-907A-494D-B146-CF2554664919}"/>
              </a:ext>
            </a:extLst>
          </p:cNvPr>
          <p:cNvSpPr/>
          <p:nvPr/>
        </p:nvSpPr>
        <p:spPr>
          <a:xfrm>
            <a:off x="455676" y="1260144"/>
            <a:ext cx="685451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n"/>
            </a:pPr>
            <a:r>
              <a:rPr lang="en" altLang="zh-CN" dirty="0"/>
              <a:t>Select dense subgraph according to </a:t>
            </a:r>
            <a:r>
              <a:rPr lang="en" altLang="zh-CN" dirty="0">
                <a:solidFill>
                  <a:srgbClr val="FF0000"/>
                </a:solidFill>
              </a:rPr>
              <a:t>magnitude projection </a:t>
            </a:r>
            <a:r>
              <a:rPr lang="en" altLang="zh-CN" dirty="0"/>
              <a:t>along the first singular vectors.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560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EigenPulse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CFC56857-5166-E149-828E-A734DDE50306}"/>
              </a:ext>
            </a:extLst>
          </p:cNvPr>
          <p:cNvSpPr/>
          <p:nvPr/>
        </p:nvSpPr>
        <p:spPr>
          <a:xfrm>
            <a:off x="453390" y="1448178"/>
            <a:ext cx="6854512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n"/>
            </a:pPr>
            <a:r>
              <a:rPr lang="en" altLang="zh-CN" dirty="0"/>
              <a:t>[Optional] use an existing dense block detection algorithm, such as </a:t>
            </a:r>
            <a:r>
              <a:rPr lang="en" altLang="zh-CN" dirty="0" err="1"/>
              <a:t>Fraudar</a:t>
            </a:r>
            <a:r>
              <a:rPr lang="en" altLang="zh-CN" dirty="0"/>
              <a:t> and </a:t>
            </a:r>
            <a:r>
              <a:rPr lang="en" altLang="zh-CN" dirty="0" err="1"/>
              <a:t>HoloScope</a:t>
            </a:r>
            <a:r>
              <a:rPr lang="en" altLang="zh-CN" dirty="0"/>
              <a:t> (HS-</a:t>
            </a:r>
            <a:r>
              <a:rPr lang="el-GR" altLang="zh-CN" dirty="0"/>
              <a:t>α)</a:t>
            </a:r>
            <a:r>
              <a:rPr lang="en-US" altLang="zh-CN" dirty="0"/>
              <a:t> to reduce dense subgraph.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n"/>
            </a:pP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n"/>
            </a:pPr>
            <a:r>
              <a:rPr lang="en" altLang="zh-CN" dirty="0"/>
              <a:t>Calculate this density measure for every time window.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1EF03B-2B12-0144-B0F7-49A0908EAA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45" r="16120"/>
          <a:stretch/>
        </p:blipFill>
        <p:spPr>
          <a:xfrm>
            <a:off x="1096444" y="2822056"/>
            <a:ext cx="5568404" cy="8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2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Matrices for Graph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D7FA2C8-32F7-0F46-9503-E3825F4D10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0"/>
          <a:stretch/>
        </p:blipFill>
        <p:spPr>
          <a:xfrm>
            <a:off x="683568" y="2132855"/>
            <a:ext cx="3542974" cy="35597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E0E756-412E-DE45-B9FC-BD56017A6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976" y="1484784"/>
            <a:ext cx="4032448" cy="40538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981E80-6D0A-0A4B-A227-9338240BE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77" y="1350510"/>
            <a:ext cx="2146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56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20376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dirty="0" err="1"/>
              <a:t>EigenPulse</a:t>
            </a:r>
            <a:r>
              <a:rPr lang="en-US" altLang="zh-CN" dirty="0"/>
              <a:t>: </a:t>
            </a:r>
            <a:r>
              <a:rPr kumimoji="1" lang="en-US" altLang="zh-CN" dirty="0"/>
              <a:t>How to select suspicious dense blocks?</a:t>
            </a:r>
            <a:br>
              <a:rPr kumimoji="1" lang="en-US" altLang="zh-CN" dirty="0"/>
            </a:b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294DB1C-8AD6-124F-B19E-0AE39706D3BE}"/>
                  </a:ext>
                </a:extLst>
              </p:cNvPr>
              <p:cNvSpPr txBox="1"/>
              <p:nvPr/>
            </p:nvSpPr>
            <p:spPr>
              <a:xfrm>
                <a:off x="449537" y="1640611"/>
                <a:ext cx="783852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n"/>
                </a:pPr>
                <a:r>
                  <a:rPr kumimoji="1" lang="en-US" altLang="zh-CN" sz="2000" dirty="0"/>
                  <a:t>Add each window’s dense subgraph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 to set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zh-CN" sz="2000" dirty="0"/>
                  <a:t> </a:t>
                </a:r>
              </a:p>
              <a:p>
                <a:pPr>
                  <a:buClr>
                    <a:schemeClr val="accent1"/>
                  </a:buClr>
                </a:pPr>
                <a:endParaRPr kumimoji="1" lang="en-US" altLang="zh-CN" sz="20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n"/>
                </a:pPr>
                <a:r>
                  <a:rPr kumimoji="1" lang="en-US" altLang="zh-CN" sz="2000" dirty="0"/>
                  <a:t>Set density threshold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zh-CN" altLang="en-US" sz="20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+3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en-US" altLang="zh-CN" sz="2000" dirty="0"/>
                  <a:t> is mean value of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en-US" altLang="zh-CN" sz="2000" dirty="0"/>
                  <a:t> is standard deviation of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endParaRPr kumimoji="1" lang="en-US" altLang="zh-CN" sz="20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n"/>
                </a:pPr>
                <a:r>
                  <a:rPr kumimoji="1" lang="en-US" altLang="zh-CN" sz="2000" dirty="0"/>
                  <a:t>Select dense blocks whose density greater than 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zh-CN" sz="2000" dirty="0"/>
                  <a:t>.  </a:t>
                </a:r>
              </a:p>
              <a:p>
                <a:pPr marL="285750" indent="-285750">
                  <a:buFont typeface="Wingdings" pitchFamily="2" charset="2"/>
                  <a:buChar char="n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294DB1C-8AD6-124F-B19E-0AE39706D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37" y="1640611"/>
                <a:ext cx="7838528" cy="2215991"/>
              </a:xfrm>
              <a:prstGeom prst="rect">
                <a:avLst/>
              </a:prstGeom>
              <a:blipFill>
                <a:blip r:embed="rId6"/>
                <a:stretch>
                  <a:fillRect l="-485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394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2C00CCC-6D4D-8F46-850B-58E330F311F1}"/>
              </a:ext>
            </a:extLst>
          </p:cNvPr>
          <p:cNvSpPr txBox="1"/>
          <p:nvPr/>
        </p:nvSpPr>
        <p:spPr>
          <a:xfrm>
            <a:off x="457200" y="1409599"/>
            <a:ext cx="79208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Background and Problem</a:t>
            </a:r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Algorithms based on streaming graph</a:t>
            </a:r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Our model</a:t>
            </a:r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Our algorithm</a:t>
            </a:r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rgbClr val="FF0000"/>
                </a:solidFill>
              </a:rPr>
              <a:t>Experiments</a:t>
            </a:r>
          </a:p>
          <a:p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801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49CED83-289E-8646-9A67-57F40018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16832"/>
            <a:ext cx="6494415" cy="25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44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EigenPluse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injection</a:t>
            </a:r>
            <a:r>
              <a:rPr lang="zh-CN" altLang="en-US" dirty="0"/>
              <a:t> </a:t>
            </a:r>
            <a:r>
              <a:rPr lang="en-US" altLang="zh-CN" dirty="0"/>
              <a:t>accurately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instantly</a:t>
            </a:r>
            <a:endParaRPr 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EB05750-1C37-324B-AB22-C4E4C514A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58" y="1684378"/>
            <a:ext cx="5865246" cy="32873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0A34274-B743-4B46-A66D-7FCBE082E2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9457" y="5085184"/>
          <a:ext cx="40324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754054913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777517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injected dense blocks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47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detected dense blocks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168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E6660A-E12D-624E-8309-D48DEF85E853}"/>
                  </a:ext>
                </a:extLst>
              </p:cNvPr>
              <p:cNvSpPr txBox="1"/>
              <p:nvPr/>
            </p:nvSpPr>
            <p:spPr>
              <a:xfrm>
                <a:off x="7164288" y="3189545"/>
                <a:ext cx="730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E6660A-E12D-624E-8309-D48DEF85E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3189545"/>
                <a:ext cx="730008" cy="276999"/>
              </a:xfrm>
              <a:prstGeom prst="rect">
                <a:avLst/>
              </a:prstGeom>
              <a:blipFill>
                <a:blip r:embed="rId3"/>
                <a:stretch>
                  <a:fillRect l="-6897" r="-1724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794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EigenPluse</a:t>
            </a:r>
            <a:r>
              <a:rPr lang="en-US" altLang="zh-CN" dirty="0"/>
              <a:t>: Run</a:t>
            </a:r>
            <a:r>
              <a:rPr lang="zh-CN" altLang="en-US" dirty="0"/>
              <a:t> </a:t>
            </a:r>
            <a:r>
              <a:rPr lang="en-US" altLang="zh-CN" dirty="0"/>
              <a:t>faster than</a:t>
            </a:r>
            <a:r>
              <a:rPr lang="zh-CN" altLang="en-US" dirty="0"/>
              <a:t> </a:t>
            </a:r>
            <a:r>
              <a:rPr lang="en-US" altLang="zh-CN" dirty="0"/>
              <a:t>state-of-art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407BFB8-CA0C-A14E-A7C1-F6CBEAFC9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81" y="2613853"/>
            <a:ext cx="4955301" cy="2869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96F979-1640-7644-A6D1-4D5F68F1B461}"/>
              </a:ext>
            </a:extLst>
          </p:cNvPr>
          <p:cNvSpPr/>
          <p:nvPr/>
        </p:nvSpPr>
        <p:spPr>
          <a:xfrm>
            <a:off x="457198" y="1585363"/>
            <a:ext cx="7715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err="1"/>
              <a:t>EigenPulse</a:t>
            </a:r>
            <a:r>
              <a:rPr lang="en" altLang="zh-CN" dirty="0"/>
              <a:t>  outperforms </a:t>
            </a:r>
            <a:r>
              <a:rPr lang="en" altLang="zh-CN" dirty="0" err="1"/>
              <a:t>DenseAlert</a:t>
            </a:r>
            <a:r>
              <a:rPr lang="en" altLang="zh-CN" dirty="0"/>
              <a:t> on 5 datasets, and achieves more than 2.53× speed up.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C918D3-B462-8F4B-8D01-C3FF20BC7944}"/>
              </a:ext>
            </a:extLst>
          </p:cNvPr>
          <p:cNvSpPr/>
          <p:nvPr/>
        </p:nvSpPr>
        <p:spPr>
          <a:xfrm>
            <a:off x="457200" y="5651568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err="1"/>
              <a:t>EigenPluse</a:t>
            </a:r>
            <a:r>
              <a:rPr lang="en" altLang="zh-CN" dirty="0"/>
              <a:t> significantly outperforms most of the state-of-the-art competitors.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219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EigenPluse</a:t>
            </a:r>
            <a:r>
              <a:rPr lang="en-US" altLang="zh-CN" dirty="0"/>
              <a:t>: Detect</a:t>
            </a:r>
            <a:r>
              <a:rPr lang="zh-CN" altLang="en-US" dirty="0"/>
              <a:t> </a:t>
            </a:r>
            <a:r>
              <a:rPr lang="en-US" altLang="zh-CN" dirty="0"/>
              <a:t>anomalous</a:t>
            </a:r>
            <a:r>
              <a:rPr lang="zh-CN" altLang="en-US" dirty="0"/>
              <a:t> </a:t>
            </a:r>
            <a:r>
              <a:rPr lang="en-US" altLang="zh-CN" dirty="0"/>
              <a:t>surges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C96F979-1640-7644-A6D1-4D5F68F1B461}"/>
                  </a:ext>
                </a:extLst>
              </p:cNvPr>
              <p:cNvSpPr/>
              <p:nvPr/>
            </p:nvSpPr>
            <p:spPr>
              <a:xfrm>
                <a:off x="474041" y="1607713"/>
                <a:ext cx="72111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CN" dirty="0"/>
                  <a:t>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" altLang="zh-CN" dirty="0"/>
                  <a:t> on </a:t>
                </a:r>
                <a:r>
                  <a:rPr lang="en" altLang="zh-CN" dirty="0" err="1"/>
                  <a:t>Sina</a:t>
                </a:r>
                <a:r>
                  <a:rPr lang="en" altLang="zh-CN" dirty="0"/>
                  <a:t> Weibo: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C96F979-1640-7644-A6D1-4D5F68F1B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41" y="1607713"/>
                <a:ext cx="7211144" cy="369332"/>
              </a:xfrm>
              <a:prstGeom prst="rect">
                <a:avLst/>
              </a:prstGeom>
              <a:blipFill>
                <a:blip r:embed="rId6"/>
                <a:stretch>
                  <a:fillRect l="-52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9C918D3-B462-8F4B-8D01-C3FF20BC7944}"/>
              </a:ext>
            </a:extLst>
          </p:cNvPr>
          <p:cNvSpPr/>
          <p:nvPr/>
        </p:nvSpPr>
        <p:spPr>
          <a:xfrm>
            <a:off x="863588" y="4802425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Spikes’ message content all gives the tell-tale sign of suspicious behaviors!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82AF5A-3C8B-FD48-B441-C536C29A20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1191"/>
            <a:ext cx="7345334" cy="21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0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detailed</a:t>
            </a:r>
            <a:r>
              <a:rPr lang="zh-CN" altLang="en-US" dirty="0"/>
              <a:t> </a:t>
            </a:r>
            <a:r>
              <a:rPr lang="en-US" altLang="zh-CN" dirty="0"/>
              <a:t>stories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endParaRPr 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2062DAE-336C-0B43-9A56-6F217EC20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5" b="13648"/>
          <a:stretch/>
        </p:blipFill>
        <p:spPr>
          <a:xfrm>
            <a:off x="457200" y="1916832"/>
            <a:ext cx="7499176" cy="17716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EFFAC3-E75D-2C4C-A9AC-B0599BBD51A0}"/>
              </a:ext>
            </a:extLst>
          </p:cNvPr>
          <p:cNvSpPr txBox="1"/>
          <p:nvPr/>
        </p:nvSpPr>
        <p:spPr>
          <a:xfrm>
            <a:off x="457200" y="1417638"/>
            <a:ext cx="281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11.11 ads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2F0796-67BD-BD49-B118-90937DD633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54" r="22501"/>
          <a:stretch/>
        </p:blipFill>
        <p:spPr>
          <a:xfrm>
            <a:off x="-540568" y="4505508"/>
            <a:ext cx="8856984" cy="8677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B87F352-ACF3-C040-B2BB-26EDC98BD38B}"/>
              </a:ext>
            </a:extLst>
          </p:cNvPr>
          <p:cNvSpPr txBox="1"/>
          <p:nvPr/>
        </p:nvSpPr>
        <p:spPr>
          <a:xfrm>
            <a:off x="454328" y="4042059"/>
            <a:ext cx="281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Lixin</a:t>
            </a:r>
            <a:r>
              <a:rPr kumimoji="1" lang="en-US" altLang="zh-CN" dirty="0"/>
              <a:t> Wang music album ads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68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Detected Blocks in</a:t>
            </a:r>
            <a:r>
              <a:rPr lang="zh-CN" altLang="en-US" dirty="0"/>
              <a:t> </a:t>
            </a:r>
            <a:r>
              <a:rPr lang="en-US" altLang="zh-CN" dirty="0" err="1"/>
              <a:t>Sina</a:t>
            </a:r>
            <a:r>
              <a:rPr lang="zh-CN" altLang="en-US" dirty="0"/>
              <a:t> </a:t>
            </a:r>
            <a:r>
              <a:rPr lang="en-US" altLang="zh-CN" dirty="0"/>
              <a:t>Weibo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1DDD7E9-6F47-2C4B-B97A-7B042FF41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66705"/>
            <a:ext cx="6215361" cy="270574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AE3AC59-1885-A543-BA38-258A012749B3}"/>
              </a:ext>
            </a:extLst>
          </p:cNvPr>
          <p:cNvSpPr/>
          <p:nvPr/>
        </p:nvSpPr>
        <p:spPr>
          <a:xfrm>
            <a:off x="827584" y="4599546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CMR10"/>
              </a:rPr>
              <a:t>There are </a:t>
            </a:r>
            <a:r>
              <a:rPr lang="en" altLang="zh-CN" b="1" dirty="0">
                <a:latin typeface="CMBX10"/>
              </a:rPr>
              <a:t>953</a:t>
            </a:r>
            <a:r>
              <a:rPr lang="en" altLang="zh-CN" dirty="0">
                <a:latin typeface="CMBX10"/>
              </a:rPr>
              <a:t> </a:t>
            </a:r>
            <a:r>
              <a:rPr lang="en" altLang="zh-CN" dirty="0">
                <a:latin typeface="CMR10"/>
              </a:rPr>
              <a:t>edges for the only </a:t>
            </a:r>
            <a:r>
              <a:rPr lang="en" altLang="zh-CN" b="1" dirty="0">
                <a:latin typeface="CMR10"/>
              </a:rPr>
              <a:t>7 users </a:t>
            </a:r>
            <a:r>
              <a:rPr lang="en" altLang="zh-CN" b="1" dirty="0">
                <a:latin typeface="CMSY10"/>
              </a:rPr>
              <a:t>× </a:t>
            </a:r>
            <a:r>
              <a:rPr lang="en" altLang="zh-CN" b="1" dirty="0">
                <a:latin typeface="CMR10"/>
              </a:rPr>
              <a:t>8 messages </a:t>
            </a:r>
            <a:r>
              <a:rPr lang="en" altLang="zh-CN" dirty="0">
                <a:latin typeface="CMR10"/>
              </a:rPr>
              <a:t>in two hours, which means a user retweeted </a:t>
            </a:r>
            <a:r>
              <a:rPr lang="en" altLang="zh-CN" b="1" dirty="0">
                <a:latin typeface="CMR10"/>
              </a:rPr>
              <a:t>20</a:t>
            </a:r>
            <a:r>
              <a:rPr lang="en" altLang="zh-CN" dirty="0">
                <a:latin typeface="CMR10"/>
              </a:rPr>
              <a:t> times for one message in average.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019987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Scalable:  runtime linear with #edges</a:t>
            </a:r>
            <a:endParaRPr kumimoji="1"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82F18C0-99F2-4A45-AE82-8494AE7BC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12945"/>
            <a:ext cx="6480720" cy="24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lang="en" altLang="zh-CN" sz="2400" b="1" dirty="0"/>
              <a:t>Incremental singular value decomposition: </a:t>
            </a:r>
          </a:p>
          <a:p>
            <a:pPr marL="0" indent="0">
              <a:buNone/>
            </a:pPr>
            <a:r>
              <a:rPr lang="en" altLang="zh-CN" sz="2400" b="1" dirty="0"/>
              <a:t>     </a:t>
            </a:r>
            <a:r>
              <a:rPr lang="en" altLang="zh-CN" sz="2000" dirty="0" err="1"/>
              <a:t>AugSVD</a:t>
            </a:r>
            <a:r>
              <a:rPr lang="en" altLang="zh-CN" sz="2000" dirty="0"/>
              <a:t> combines </a:t>
            </a:r>
            <a:r>
              <a:rPr lang="en" altLang="zh-CN" sz="2000" i="1" dirty="0">
                <a:solidFill>
                  <a:srgbClr val="FF0000"/>
                </a:solidFill>
              </a:rPr>
              <a:t>Sliding Wind</a:t>
            </a:r>
            <a:r>
              <a:rPr lang="en" altLang="zh-CN" sz="2000" dirty="0">
                <a:solidFill>
                  <a:srgbClr val="FF0000"/>
                </a:solidFill>
              </a:rPr>
              <a:t>ow </a:t>
            </a:r>
            <a:r>
              <a:rPr lang="en" altLang="zh-CN" sz="2000" dirty="0"/>
              <a:t>to do streaming graph decomposition. </a:t>
            </a:r>
          </a:p>
          <a:p>
            <a:pPr>
              <a:buFont typeface="Wingdings" pitchFamily="2" charset="2"/>
              <a:buChar char="l"/>
            </a:pPr>
            <a:endParaRPr lang="en" altLang="zh-CN" sz="2400" dirty="0"/>
          </a:p>
          <a:p>
            <a:pPr>
              <a:buFont typeface="Wingdings" pitchFamily="2" charset="2"/>
              <a:buChar char="l"/>
            </a:pPr>
            <a:r>
              <a:rPr lang="en" altLang="zh-CN" sz="2400" b="1" dirty="0"/>
              <a:t>Robust and effective: </a:t>
            </a:r>
          </a:p>
          <a:p>
            <a:pPr marL="0" indent="0">
              <a:buNone/>
            </a:pPr>
            <a:r>
              <a:rPr lang="en" altLang="zh-CN" sz="2000" dirty="0"/>
              <a:t>     </a:t>
            </a:r>
            <a:r>
              <a:rPr lang="en" altLang="zh-CN" sz="2000" dirty="0" err="1"/>
              <a:t>AugSVD</a:t>
            </a:r>
            <a:r>
              <a:rPr lang="en" altLang="zh-CN" sz="2000" dirty="0"/>
              <a:t>  has  </a:t>
            </a:r>
            <a:r>
              <a:rPr lang="en" altLang="zh-CN" sz="2000" dirty="0">
                <a:solidFill>
                  <a:srgbClr val="FF0000"/>
                </a:solidFill>
              </a:rPr>
              <a:t>good theoretical robust approximation</a:t>
            </a:r>
            <a:r>
              <a:rPr lang="en" altLang="zh-CN" sz="2000" dirty="0"/>
              <a:t> to batch SVD. </a:t>
            </a:r>
          </a:p>
          <a:p>
            <a:pPr marL="0" indent="0">
              <a:buNone/>
            </a:pPr>
            <a:r>
              <a:rPr lang="en" altLang="zh-CN" sz="2000" dirty="0"/>
              <a:t>     </a:t>
            </a:r>
            <a:r>
              <a:rPr lang="en" altLang="zh-CN" sz="2000" dirty="0" err="1"/>
              <a:t>EigenPulse</a:t>
            </a:r>
            <a:r>
              <a:rPr lang="en" altLang="zh-CN" sz="2000" dirty="0"/>
              <a:t> generated by </a:t>
            </a:r>
            <a:r>
              <a:rPr lang="en" altLang="zh-CN" sz="2000" dirty="0" err="1"/>
              <a:t>AugSVD</a:t>
            </a:r>
            <a:r>
              <a:rPr lang="en" altLang="zh-CN" sz="2000" dirty="0"/>
              <a:t> can detect suspicious synchronized activities accurately</a:t>
            </a:r>
            <a:r>
              <a:rPr lang="en" altLang="zh-CN" sz="2400" dirty="0"/>
              <a:t>. </a:t>
            </a:r>
          </a:p>
          <a:p>
            <a:pPr marL="0" indent="0">
              <a:buNone/>
            </a:pPr>
            <a:endParaRPr lang="en" altLang="zh-CN" sz="2400" dirty="0"/>
          </a:p>
          <a:p>
            <a:pPr>
              <a:buFont typeface="Wingdings" pitchFamily="2" charset="2"/>
              <a:buChar char="l"/>
            </a:pPr>
            <a:r>
              <a:rPr lang="en" altLang="zh-CN" sz="2400" b="1" dirty="0"/>
              <a:t>Scalable</a:t>
            </a:r>
            <a:r>
              <a:rPr lang="en" altLang="zh-CN" sz="2400" dirty="0"/>
              <a:t> </a:t>
            </a:r>
          </a:p>
          <a:p>
            <a:pPr marL="0" indent="0">
              <a:buNone/>
            </a:pPr>
            <a:r>
              <a:rPr lang="en" altLang="zh-CN" sz="2400" dirty="0"/>
              <a:t>     </a:t>
            </a:r>
            <a:r>
              <a:rPr lang="en" altLang="zh-CN" sz="2000" dirty="0" err="1"/>
              <a:t>EigenPulse</a:t>
            </a:r>
            <a:r>
              <a:rPr lang="en" altLang="zh-CN" sz="2000" dirty="0"/>
              <a:t> is computation and memory efficient. </a:t>
            </a:r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endParaRPr lang="en" altLang="zh-CN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5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7E0-B0C6-4136-B239-C547F21A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Unusual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47D2D229-4C2D-184E-8F57-619725ABF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3444918" cy="28718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7CC50E1-C851-FF44-A46F-2F50DC71195F}"/>
              </a:ext>
            </a:extLst>
          </p:cNvPr>
          <p:cNvSpPr txBox="1"/>
          <p:nvPr/>
        </p:nvSpPr>
        <p:spPr>
          <a:xfrm>
            <a:off x="5031831" y="214831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Dense subgraph</a:t>
            </a:r>
            <a:endParaRPr kumimoji="1" lang="zh-CN" altLang="en-US" sz="2400" dirty="0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8C476956-25AA-AB45-95C9-CDE83A830354}"/>
              </a:ext>
            </a:extLst>
          </p:cNvPr>
          <p:cNvSpPr/>
          <p:nvPr/>
        </p:nvSpPr>
        <p:spPr>
          <a:xfrm>
            <a:off x="4211960" y="2276872"/>
            <a:ext cx="792088" cy="204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9CE0CB-556A-8D4A-98E9-24FB8E2D2085}"/>
              </a:ext>
            </a:extLst>
          </p:cNvPr>
          <p:cNvSpPr txBox="1"/>
          <p:nvPr/>
        </p:nvSpPr>
        <p:spPr>
          <a:xfrm>
            <a:off x="4283968" y="3475166"/>
            <a:ext cx="4072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</a:rPr>
              <a:t>density</a:t>
            </a:r>
            <a:r>
              <a:rPr kumimoji="1" lang="en-US" altLang="zh-CN" sz="2400" dirty="0"/>
              <a:t> higher than normal subgraphs</a:t>
            </a:r>
            <a:r>
              <a:rPr kumimoji="1" lang="en-US" altLang="zh-CN" dirty="0"/>
              <a:t>!!  </a:t>
            </a:r>
            <a:endParaRPr kumimoji="1" lang="zh-CN" altLang="en-US" dirty="0"/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71657605-B37A-B64B-A078-1FF2B17DE86B}"/>
              </a:ext>
            </a:extLst>
          </p:cNvPr>
          <p:cNvSpPr/>
          <p:nvPr/>
        </p:nvSpPr>
        <p:spPr>
          <a:xfrm>
            <a:off x="6012160" y="2609975"/>
            <a:ext cx="216024" cy="8190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57E439-A9D2-3243-903B-BC3BDC322A34}"/>
                  </a:ext>
                </a:extLst>
              </p:cNvPr>
              <p:cNvSpPr txBox="1"/>
              <p:nvPr/>
            </p:nvSpPr>
            <p:spPr>
              <a:xfrm>
                <a:off x="3419872" y="4699016"/>
                <a:ext cx="3683060" cy="590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𝑑𝑒𝑔𝑟𝑒𝑒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57E439-A9D2-3243-903B-BC3BDC322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699016"/>
                <a:ext cx="3683060" cy="590931"/>
              </a:xfrm>
              <a:prstGeom prst="rect">
                <a:avLst/>
              </a:prstGeom>
              <a:blipFill>
                <a:blip r:embed="rId7"/>
                <a:stretch>
                  <a:fillRect l="-1375" t="-4167" r="-1718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238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3F6B03C-115D-C94F-BC94-20FEF537ABD6}"/>
              </a:ext>
            </a:extLst>
          </p:cNvPr>
          <p:cNvSpPr txBox="1"/>
          <p:nvPr/>
        </p:nvSpPr>
        <p:spPr>
          <a:xfrm>
            <a:off x="2339752" y="2204864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rgbClr val="FF0000"/>
                </a:solidFill>
              </a:rPr>
              <a:t>Thank you!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1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8662A-09F5-DF46-8C58-5C2D60FAC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Streaming graph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AC56FE-A155-F145-86A5-8244D710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46" y="1629408"/>
            <a:ext cx="8229600" cy="60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800" dirty="0"/>
              <a:t> Actually, graph expands with time.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B666CB-CF77-6D49-90D9-A5DE146D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AD61E8-87A0-7B4F-917C-0F70E9A6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22F81A4-94E8-9540-A8FE-D26E7975E7ED}"/>
              </a:ext>
            </a:extLst>
          </p:cNvPr>
          <p:cNvGrpSpPr/>
          <p:nvPr/>
        </p:nvGrpSpPr>
        <p:grpSpPr>
          <a:xfrm>
            <a:off x="1247687" y="3520912"/>
            <a:ext cx="1340598" cy="1419827"/>
            <a:chOff x="1278284" y="3315996"/>
            <a:chExt cx="1340598" cy="141982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F123D62-3E6D-B249-A14B-02B5BFAC5B40}"/>
                </a:ext>
              </a:extLst>
            </p:cNvPr>
            <p:cNvSpPr/>
            <p:nvPr/>
          </p:nvSpPr>
          <p:spPr>
            <a:xfrm>
              <a:off x="1278284" y="3315996"/>
              <a:ext cx="144016" cy="14401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三角形 7">
              <a:extLst>
                <a:ext uri="{FF2B5EF4-FFF2-40B4-BE49-F238E27FC236}">
                  <a16:creationId xmlns:a16="http://schemas.microsoft.com/office/drawing/2014/main" id="{A122C00C-C90F-D249-8EA7-E706531951E2}"/>
                </a:ext>
              </a:extLst>
            </p:cNvPr>
            <p:cNvSpPr/>
            <p:nvPr/>
          </p:nvSpPr>
          <p:spPr>
            <a:xfrm>
              <a:off x="2298645" y="3315996"/>
              <a:ext cx="144016" cy="144016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3CE5FAEA-4D47-4E4B-B296-D3BEA950EFA3}"/>
                </a:ext>
              </a:extLst>
            </p:cNvPr>
            <p:cNvCxnSpPr>
              <a:cxnSpLocks/>
              <a:stCxn id="6" idx="6"/>
              <a:endCxn id="8" idx="1"/>
            </p:cNvCxnSpPr>
            <p:nvPr/>
          </p:nvCxnSpPr>
          <p:spPr>
            <a:xfrm>
              <a:off x="1422300" y="3388004"/>
              <a:ext cx="91234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BDFE0E9-1C00-8B4B-8CC9-FF576FC35EBD}"/>
                </a:ext>
              </a:extLst>
            </p:cNvPr>
            <p:cNvSpPr/>
            <p:nvPr/>
          </p:nvSpPr>
          <p:spPr>
            <a:xfrm>
              <a:off x="1301947" y="3769885"/>
              <a:ext cx="118093" cy="14401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三角形 12">
              <a:extLst>
                <a:ext uri="{FF2B5EF4-FFF2-40B4-BE49-F238E27FC236}">
                  <a16:creationId xmlns:a16="http://schemas.microsoft.com/office/drawing/2014/main" id="{A3182F4D-5AC2-8E44-96A7-20FF7F1723B0}"/>
                </a:ext>
              </a:extLst>
            </p:cNvPr>
            <p:cNvSpPr/>
            <p:nvPr/>
          </p:nvSpPr>
          <p:spPr>
            <a:xfrm>
              <a:off x="2298645" y="3769885"/>
              <a:ext cx="144016" cy="144016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E1077176-F440-EF42-B511-2A1361AF0E5F}"/>
                </a:ext>
              </a:extLst>
            </p:cNvPr>
            <p:cNvCxnSpPr>
              <a:cxnSpLocks/>
              <a:stCxn id="12" idx="6"/>
              <a:endCxn id="13" idx="1"/>
            </p:cNvCxnSpPr>
            <p:nvPr/>
          </p:nvCxnSpPr>
          <p:spPr>
            <a:xfrm>
              <a:off x="1420040" y="3841893"/>
              <a:ext cx="9146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06690C7-873A-E849-8243-7770D61066D4}"/>
                </a:ext>
              </a:extLst>
            </p:cNvPr>
            <p:cNvSpPr txBox="1"/>
            <p:nvPr/>
          </p:nvSpPr>
          <p:spPr>
            <a:xfrm>
              <a:off x="1575746" y="4274158"/>
              <a:ext cx="1043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t=1</a:t>
              </a:r>
              <a:endParaRPr kumimoji="1" lang="zh-CN" altLang="en-US" sz="2400" dirty="0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0CB86EF-3ADA-B744-AEB8-57CFCF6DFF6C}"/>
              </a:ext>
            </a:extLst>
          </p:cNvPr>
          <p:cNvGrpSpPr/>
          <p:nvPr/>
        </p:nvGrpSpPr>
        <p:grpSpPr>
          <a:xfrm>
            <a:off x="3876710" y="3510697"/>
            <a:ext cx="1385156" cy="1440257"/>
            <a:chOff x="3834916" y="3293495"/>
            <a:chExt cx="1385156" cy="144025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CC8C678-6730-D245-9253-BB459DF9773E}"/>
                </a:ext>
              </a:extLst>
            </p:cNvPr>
            <p:cNvSpPr txBox="1"/>
            <p:nvPr/>
          </p:nvSpPr>
          <p:spPr>
            <a:xfrm>
              <a:off x="4211960" y="4272087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t=2</a:t>
              </a:r>
              <a:endParaRPr kumimoji="1" lang="zh-CN" altLang="en-US" sz="2400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BBE790B-F9AC-6C42-8A13-7E7D1E66D432}"/>
                </a:ext>
              </a:extLst>
            </p:cNvPr>
            <p:cNvSpPr/>
            <p:nvPr/>
          </p:nvSpPr>
          <p:spPr>
            <a:xfrm>
              <a:off x="3834916" y="3293495"/>
              <a:ext cx="144016" cy="14401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三角形 19">
              <a:extLst>
                <a:ext uri="{FF2B5EF4-FFF2-40B4-BE49-F238E27FC236}">
                  <a16:creationId xmlns:a16="http://schemas.microsoft.com/office/drawing/2014/main" id="{5A5EF53A-1ECE-8B43-B6EE-8F03BA1DBF8F}"/>
                </a:ext>
              </a:extLst>
            </p:cNvPr>
            <p:cNvSpPr/>
            <p:nvPr/>
          </p:nvSpPr>
          <p:spPr>
            <a:xfrm>
              <a:off x="4821533" y="3293495"/>
              <a:ext cx="144016" cy="144016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7C9B3EAF-24CC-D746-A330-BF404CC04E09}"/>
                </a:ext>
              </a:extLst>
            </p:cNvPr>
            <p:cNvCxnSpPr>
              <a:cxnSpLocks/>
              <a:stCxn id="19" idx="6"/>
              <a:endCxn id="20" idx="1"/>
            </p:cNvCxnSpPr>
            <p:nvPr/>
          </p:nvCxnSpPr>
          <p:spPr>
            <a:xfrm>
              <a:off x="3978932" y="3365503"/>
              <a:ext cx="87860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85B8FFD-AF8B-D34E-B920-8DF16AB1DCF6}"/>
                </a:ext>
              </a:extLst>
            </p:cNvPr>
            <p:cNvSpPr/>
            <p:nvPr/>
          </p:nvSpPr>
          <p:spPr>
            <a:xfrm>
              <a:off x="3834916" y="3830695"/>
              <a:ext cx="144016" cy="14401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三角形 22">
              <a:extLst>
                <a:ext uri="{FF2B5EF4-FFF2-40B4-BE49-F238E27FC236}">
                  <a16:creationId xmlns:a16="http://schemas.microsoft.com/office/drawing/2014/main" id="{0D23F9D2-3F65-2045-92F2-DE9070084311}"/>
                </a:ext>
              </a:extLst>
            </p:cNvPr>
            <p:cNvSpPr/>
            <p:nvPr/>
          </p:nvSpPr>
          <p:spPr>
            <a:xfrm>
              <a:off x="4821533" y="3818795"/>
              <a:ext cx="144016" cy="144016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9E741970-E947-ED47-ADA6-30051122512D}"/>
                </a:ext>
              </a:extLst>
            </p:cNvPr>
            <p:cNvCxnSpPr>
              <a:cxnSpLocks/>
              <a:stCxn id="22" idx="6"/>
              <a:endCxn id="23" idx="1"/>
            </p:cNvCxnSpPr>
            <p:nvPr/>
          </p:nvCxnSpPr>
          <p:spPr>
            <a:xfrm flipV="1">
              <a:off x="3978932" y="3890803"/>
              <a:ext cx="878605" cy="119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72D15055-7750-7B4C-9EE1-E01443805145}"/>
                </a:ext>
              </a:extLst>
            </p:cNvPr>
            <p:cNvCxnSpPr>
              <a:cxnSpLocks/>
              <a:stCxn id="19" idx="6"/>
              <a:endCxn id="23" idx="1"/>
            </p:cNvCxnSpPr>
            <p:nvPr/>
          </p:nvCxnSpPr>
          <p:spPr>
            <a:xfrm>
              <a:off x="3978932" y="3365503"/>
              <a:ext cx="878605" cy="525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2986C1EC-4BD9-2248-AA49-D88CF2962655}"/>
                </a:ext>
              </a:extLst>
            </p:cNvPr>
            <p:cNvCxnSpPr>
              <a:cxnSpLocks/>
              <a:stCxn id="22" idx="7"/>
              <a:endCxn id="20" idx="1"/>
            </p:cNvCxnSpPr>
            <p:nvPr/>
          </p:nvCxnSpPr>
          <p:spPr>
            <a:xfrm flipV="1">
              <a:off x="3957841" y="3365503"/>
              <a:ext cx="899696" cy="486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808A7CEB-124B-614B-B137-0224470BE5A6}"/>
              </a:ext>
            </a:extLst>
          </p:cNvPr>
          <p:cNvGrpSpPr/>
          <p:nvPr/>
        </p:nvGrpSpPr>
        <p:grpSpPr>
          <a:xfrm>
            <a:off x="6453442" y="2684919"/>
            <a:ext cx="1634689" cy="2267752"/>
            <a:chOff x="6016977" y="2250339"/>
            <a:chExt cx="1634689" cy="226775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51DC8D0-33D1-4749-989D-39306D70F2CD}"/>
                </a:ext>
              </a:extLst>
            </p:cNvPr>
            <p:cNvSpPr txBox="1"/>
            <p:nvPr/>
          </p:nvSpPr>
          <p:spPr>
            <a:xfrm>
              <a:off x="6427530" y="4056426"/>
              <a:ext cx="1224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t=3</a:t>
              </a:r>
              <a:endParaRPr kumimoji="1" lang="zh-CN" altLang="en-US" sz="2400" dirty="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B29A1CB-568C-1E4C-9711-4D8167B2AADC}"/>
                </a:ext>
              </a:extLst>
            </p:cNvPr>
            <p:cNvSpPr/>
            <p:nvPr/>
          </p:nvSpPr>
          <p:spPr>
            <a:xfrm>
              <a:off x="6021987" y="2250339"/>
              <a:ext cx="144016" cy="14401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三角形 57">
              <a:extLst>
                <a:ext uri="{FF2B5EF4-FFF2-40B4-BE49-F238E27FC236}">
                  <a16:creationId xmlns:a16="http://schemas.microsoft.com/office/drawing/2014/main" id="{05BF4149-4C69-E849-8043-C395B20CD8D5}"/>
                </a:ext>
              </a:extLst>
            </p:cNvPr>
            <p:cNvSpPr/>
            <p:nvPr/>
          </p:nvSpPr>
          <p:spPr>
            <a:xfrm>
              <a:off x="7008604" y="2250339"/>
              <a:ext cx="144016" cy="144016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2031C763-20E2-624E-B804-B0DA23D031DD}"/>
                </a:ext>
              </a:extLst>
            </p:cNvPr>
            <p:cNvCxnSpPr>
              <a:cxnSpLocks/>
              <a:stCxn id="57" idx="6"/>
              <a:endCxn id="58" idx="1"/>
            </p:cNvCxnSpPr>
            <p:nvPr/>
          </p:nvCxnSpPr>
          <p:spPr>
            <a:xfrm>
              <a:off x="6166003" y="2322347"/>
              <a:ext cx="87860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F46050F1-F9B7-6F4E-B406-90D461CAE9A8}"/>
                </a:ext>
              </a:extLst>
            </p:cNvPr>
            <p:cNvSpPr/>
            <p:nvPr/>
          </p:nvSpPr>
          <p:spPr>
            <a:xfrm>
              <a:off x="6021987" y="2787539"/>
              <a:ext cx="144016" cy="14401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三角形 60">
              <a:extLst>
                <a:ext uri="{FF2B5EF4-FFF2-40B4-BE49-F238E27FC236}">
                  <a16:creationId xmlns:a16="http://schemas.microsoft.com/office/drawing/2014/main" id="{1A67C853-2C3F-324F-B765-66B18EDC34D5}"/>
                </a:ext>
              </a:extLst>
            </p:cNvPr>
            <p:cNvSpPr/>
            <p:nvPr/>
          </p:nvSpPr>
          <p:spPr>
            <a:xfrm>
              <a:off x="7008604" y="2775639"/>
              <a:ext cx="144016" cy="144016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DF0C4B2C-1EBB-4B4E-B55B-D79439F65057}"/>
                </a:ext>
              </a:extLst>
            </p:cNvPr>
            <p:cNvCxnSpPr>
              <a:cxnSpLocks/>
              <a:stCxn id="60" idx="6"/>
              <a:endCxn id="61" idx="1"/>
            </p:cNvCxnSpPr>
            <p:nvPr/>
          </p:nvCxnSpPr>
          <p:spPr>
            <a:xfrm flipV="1">
              <a:off x="6166003" y="2847647"/>
              <a:ext cx="878605" cy="119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22A4FDC0-ED79-F84F-8915-E2A437A8E24F}"/>
                </a:ext>
              </a:extLst>
            </p:cNvPr>
            <p:cNvCxnSpPr>
              <a:cxnSpLocks/>
              <a:stCxn id="57" idx="6"/>
              <a:endCxn id="61" idx="1"/>
            </p:cNvCxnSpPr>
            <p:nvPr/>
          </p:nvCxnSpPr>
          <p:spPr>
            <a:xfrm>
              <a:off x="6166003" y="2322347"/>
              <a:ext cx="878605" cy="525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6ACB6FE7-7D3C-8E4A-9440-B4A88EE76227}"/>
                </a:ext>
              </a:extLst>
            </p:cNvPr>
            <p:cNvCxnSpPr>
              <a:cxnSpLocks/>
              <a:stCxn id="60" idx="7"/>
              <a:endCxn id="58" idx="1"/>
            </p:cNvCxnSpPr>
            <p:nvPr/>
          </p:nvCxnSpPr>
          <p:spPr>
            <a:xfrm flipV="1">
              <a:off x="6144912" y="2322347"/>
              <a:ext cx="899696" cy="486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F4DBF61-700B-2E44-B7EF-076A32B87496}"/>
                </a:ext>
              </a:extLst>
            </p:cNvPr>
            <p:cNvSpPr/>
            <p:nvPr/>
          </p:nvSpPr>
          <p:spPr>
            <a:xfrm>
              <a:off x="6016977" y="3243988"/>
              <a:ext cx="144016" cy="14401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三角形 65">
              <a:extLst>
                <a:ext uri="{FF2B5EF4-FFF2-40B4-BE49-F238E27FC236}">
                  <a16:creationId xmlns:a16="http://schemas.microsoft.com/office/drawing/2014/main" id="{7DC872A2-6E97-C940-B4DF-EDF70265425D}"/>
                </a:ext>
              </a:extLst>
            </p:cNvPr>
            <p:cNvSpPr/>
            <p:nvPr/>
          </p:nvSpPr>
          <p:spPr>
            <a:xfrm>
              <a:off x="7008604" y="3243988"/>
              <a:ext cx="144016" cy="144016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C9CF1D3E-4AFD-0649-B2CF-08E24FA22B64}"/>
                </a:ext>
              </a:extLst>
            </p:cNvPr>
            <p:cNvCxnSpPr>
              <a:cxnSpLocks/>
              <a:stCxn id="65" idx="6"/>
              <a:endCxn id="66" idx="1"/>
            </p:cNvCxnSpPr>
            <p:nvPr/>
          </p:nvCxnSpPr>
          <p:spPr>
            <a:xfrm>
              <a:off x="6160993" y="3315996"/>
              <a:ext cx="8836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B8BE2E9-072C-B54A-BF08-F5741523B1DA}"/>
                </a:ext>
              </a:extLst>
            </p:cNvPr>
            <p:cNvSpPr/>
            <p:nvPr/>
          </p:nvSpPr>
          <p:spPr>
            <a:xfrm>
              <a:off x="6052981" y="3736138"/>
              <a:ext cx="144016" cy="14401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三角形 68">
              <a:extLst>
                <a:ext uri="{FF2B5EF4-FFF2-40B4-BE49-F238E27FC236}">
                  <a16:creationId xmlns:a16="http://schemas.microsoft.com/office/drawing/2014/main" id="{45903DD4-1EAD-3B45-BD4D-CA224DCA218E}"/>
                </a:ext>
              </a:extLst>
            </p:cNvPr>
            <p:cNvSpPr/>
            <p:nvPr/>
          </p:nvSpPr>
          <p:spPr>
            <a:xfrm>
              <a:off x="7039598" y="3724238"/>
              <a:ext cx="144016" cy="144016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A0F950AE-28B0-C74A-9E37-ED4F5A245474}"/>
                </a:ext>
              </a:extLst>
            </p:cNvPr>
            <p:cNvCxnSpPr>
              <a:cxnSpLocks/>
              <a:stCxn id="68" idx="6"/>
              <a:endCxn id="69" idx="1"/>
            </p:cNvCxnSpPr>
            <p:nvPr/>
          </p:nvCxnSpPr>
          <p:spPr>
            <a:xfrm flipV="1">
              <a:off x="6196997" y="3796246"/>
              <a:ext cx="878605" cy="119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C97B6EFB-8DDD-3646-901E-9157A5CF966E}"/>
                </a:ext>
              </a:extLst>
            </p:cNvPr>
            <p:cNvCxnSpPr>
              <a:stCxn id="60" idx="6"/>
              <a:endCxn id="69" idx="1"/>
            </p:cNvCxnSpPr>
            <p:nvPr/>
          </p:nvCxnSpPr>
          <p:spPr>
            <a:xfrm>
              <a:off x="6166003" y="2859547"/>
              <a:ext cx="909599" cy="93669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C75BF160-1B7A-F246-9B6D-6FF596D19DA9}"/>
                </a:ext>
              </a:extLst>
            </p:cNvPr>
            <p:cNvCxnSpPr>
              <a:cxnSpLocks/>
              <a:stCxn id="68" idx="6"/>
              <a:endCxn id="61" idx="1"/>
            </p:cNvCxnSpPr>
            <p:nvPr/>
          </p:nvCxnSpPr>
          <p:spPr>
            <a:xfrm flipV="1">
              <a:off x="6196997" y="2847647"/>
              <a:ext cx="847611" cy="96049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92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BFBE-EFE3-4A24-8D95-94E1604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B95B5AC8-D091-47F8-A4C3-12535F2F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A73C1C35-008D-4DC3-97B2-666C64E0696B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483080" y="410220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720" y="40928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34E4164-B8E9-D141-889F-88DB86E7876B}"/>
              </a:ext>
            </a:extLst>
          </p:cNvPr>
          <p:cNvSpPr/>
          <p:nvPr/>
        </p:nvSpPr>
        <p:spPr>
          <a:xfrm>
            <a:off x="1145319" y="2125091"/>
            <a:ext cx="6480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2800" b="1" dirty="0">
                <a:latin typeface="AvenirNextCondensed" panose="020B0506020202020204" pitchFamily="34" charset="0"/>
              </a:rPr>
              <a:t>How do we detect such </a:t>
            </a:r>
            <a:r>
              <a:rPr lang="en" altLang="zh-CN" sz="2800" b="1" dirty="0">
                <a:solidFill>
                  <a:srgbClr val="ED210A"/>
                </a:solidFill>
                <a:latin typeface="AvenirNextCondensed" panose="020B0506020202020204" pitchFamily="34" charset="0"/>
              </a:rPr>
              <a:t>anomalies </a:t>
            </a:r>
            <a:r>
              <a:rPr lang="en" altLang="zh-CN" sz="2800" b="1" dirty="0">
                <a:latin typeface="AvenirNextCondensed" panose="020B0506020202020204" pitchFamily="34" charset="0"/>
              </a:rPr>
              <a:t>in streaming graphs? </a:t>
            </a:r>
            <a:endParaRPr lang="en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D1BA4D-DDE2-C14D-BCC9-862B4D4FE260}"/>
              </a:ext>
            </a:extLst>
          </p:cNvPr>
          <p:cNvSpPr/>
          <p:nvPr/>
        </p:nvSpPr>
        <p:spPr>
          <a:xfrm>
            <a:off x="1743289" y="3286829"/>
            <a:ext cx="5284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2000" b="1" dirty="0">
                <a:latin typeface="Noteworthy" panose="02000400000000000000" pitchFamily="2" charset="0"/>
              </a:rPr>
              <a:t>How do we even characterize these </a:t>
            </a:r>
            <a:r>
              <a:rPr lang="en" altLang="zh-CN" sz="2000" b="1" dirty="0">
                <a:solidFill>
                  <a:srgbClr val="ED210A"/>
                </a:solidFill>
                <a:latin typeface="Noteworthy" panose="02000400000000000000" pitchFamily="2" charset="0"/>
              </a:rPr>
              <a:t>anomalies</a:t>
            </a:r>
            <a:r>
              <a:rPr lang="en" altLang="zh-CN" sz="2000" b="1" dirty="0">
                <a:latin typeface="Noteworthy" panose="02000400000000000000" pitchFamily="2" charset="0"/>
              </a:rPr>
              <a:t>? 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1528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EigenPluse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injection</a:t>
            </a:r>
            <a:r>
              <a:rPr lang="zh-CN" altLang="en-US" dirty="0"/>
              <a:t> </a:t>
            </a:r>
            <a:r>
              <a:rPr lang="en-US" altLang="zh-CN" dirty="0"/>
              <a:t>accurately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instantly</a:t>
            </a:r>
            <a:endParaRPr 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EB05750-1C37-324B-AB22-C4E4C514A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58" y="1684378"/>
            <a:ext cx="5865246" cy="32873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0A34274-B743-4B46-A66D-7FCBE082E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221578"/>
              </p:ext>
            </p:extLst>
          </p:nvPr>
        </p:nvGraphicFramePr>
        <p:xfrm>
          <a:off x="2359457" y="5085184"/>
          <a:ext cx="40324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754054913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777517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injected dense blocks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47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detected dense blocks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16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90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EigenPulse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anomalous</a:t>
            </a:r>
            <a:r>
              <a:rPr lang="zh-CN" altLang="en-US" dirty="0"/>
              <a:t> </a:t>
            </a:r>
            <a:r>
              <a:rPr lang="en-US" altLang="zh-CN" dirty="0"/>
              <a:t>surges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BA9D345-DFC9-1740-B89F-178A14E15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0" y="2276872"/>
            <a:ext cx="8969980" cy="26117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1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EigenPluse</a:t>
            </a:r>
            <a:r>
              <a:rPr lang="en-US" altLang="zh-CN" dirty="0"/>
              <a:t>: Run</a:t>
            </a:r>
            <a:r>
              <a:rPr lang="zh-CN" altLang="en-US" dirty="0"/>
              <a:t> </a:t>
            </a:r>
            <a:r>
              <a:rPr lang="en-US" altLang="zh-CN" dirty="0"/>
              <a:t>faster than</a:t>
            </a:r>
            <a:r>
              <a:rPr lang="zh-CN" altLang="en-US" dirty="0"/>
              <a:t> </a:t>
            </a:r>
            <a:r>
              <a:rPr lang="en-US" altLang="zh-CN" dirty="0"/>
              <a:t>state-of-art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44A9F-134C-4327-879B-BC0436BE1E6F}" type="datetime1">
              <a:rPr lang="zh-CN" altLang="en-US" smtClean="0">
                <a:solidFill>
                  <a:srgbClr val="000000"/>
                </a:solidFill>
              </a:rPr>
              <a:t>2019/3/21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C9308-CFF2-4C9E-BA51-5BB057828B8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233C8A2-E1C1-B64F-AF79-2FF1C518E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58" y="1607235"/>
            <a:ext cx="5854700" cy="33909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FEB784-6728-AC43-8452-48576D6EFF4D}"/>
              </a:ext>
            </a:extLst>
          </p:cNvPr>
          <p:cNvSpPr/>
          <p:nvPr/>
        </p:nvSpPr>
        <p:spPr>
          <a:xfrm>
            <a:off x="539552" y="5445224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err="1"/>
              <a:t>EigenPulse</a:t>
            </a:r>
            <a:r>
              <a:rPr lang="en" altLang="zh-CN" dirty="0"/>
              <a:t>  outperforms </a:t>
            </a:r>
            <a:r>
              <a:rPr lang="en" altLang="zh-CN" dirty="0" err="1"/>
              <a:t>DenseAlert</a:t>
            </a:r>
            <a:r>
              <a:rPr lang="en" altLang="zh-CN" dirty="0"/>
              <a:t> on 5 datasets, more than 2.53× speed up.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55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cemictalk" id="{7F69A7EB-7278-4D4E-ABAE-2E5706D1A7D8}" vid="{E5BC5705-56D0-D340-8FA9-2B5F630A1AF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adacemictalk</Template>
  <TotalTime>46972</TotalTime>
  <Words>1191</Words>
  <Application>Microsoft Macintosh PowerPoint</Application>
  <PresentationFormat>全屏显示(4:3)</PresentationFormat>
  <Paragraphs>324</Paragraphs>
  <Slides>40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宋体</vt:lpstr>
      <vt:lpstr>微软雅黑</vt:lpstr>
      <vt:lpstr>CMBX10</vt:lpstr>
      <vt:lpstr>CMR10</vt:lpstr>
      <vt:lpstr>CMSY10</vt:lpstr>
      <vt:lpstr>JcvwqfRdsrkwNimbusRomNo9L</vt:lpstr>
      <vt:lpstr>LinLibertineI</vt:lpstr>
      <vt:lpstr>LinLibertineTBI</vt:lpstr>
      <vt:lpstr>LinLibertineTI</vt:lpstr>
      <vt:lpstr>Arial</vt:lpstr>
      <vt:lpstr>AvenirNextCondensed</vt:lpstr>
      <vt:lpstr>Calibri</vt:lpstr>
      <vt:lpstr>Cambria Math</vt:lpstr>
      <vt:lpstr>Noteworthy</vt:lpstr>
      <vt:lpstr>Times New Roman</vt:lpstr>
      <vt:lpstr>Wingdings</vt:lpstr>
      <vt:lpstr>Office 主题​​</vt:lpstr>
      <vt:lpstr> EigenPulse: Detecting Surges in Large Streaming Graph with Row Augmentation </vt:lpstr>
      <vt:lpstr>Graphs are created everywhere.</vt:lpstr>
      <vt:lpstr>Matrices for Graph</vt:lpstr>
      <vt:lpstr>Unusual events</vt:lpstr>
      <vt:lpstr>Streaming graph</vt:lpstr>
      <vt:lpstr>PowerPoint 演示文稿</vt:lpstr>
      <vt:lpstr>EigenPluse: detect injection accurately and instantly</vt:lpstr>
      <vt:lpstr>EigenPulse: Detect anomalous surges on real data</vt:lpstr>
      <vt:lpstr>EigenPluse: Run faster than state-of-art methods on different data</vt:lpstr>
      <vt:lpstr>EigenPulse：Run linear with #edges</vt:lpstr>
      <vt:lpstr>Outline</vt:lpstr>
      <vt:lpstr>Problem</vt:lpstr>
      <vt:lpstr>Algorithms based on streaming graph</vt:lpstr>
      <vt:lpstr>DenseAlert</vt:lpstr>
      <vt:lpstr>DenseAlert</vt:lpstr>
      <vt:lpstr>Overview</vt:lpstr>
      <vt:lpstr>Model</vt:lpstr>
      <vt:lpstr>Model</vt:lpstr>
      <vt:lpstr>Properties of Singular Vectors</vt:lpstr>
      <vt:lpstr>AugSVD</vt:lpstr>
      <vt:lpstr>QB approximation</vt:lpstr>
      <vt:lpstr>SinglePassPCA</vt:lpstr>
      <vt:lpstr>AugSVD</vt:lpstr>
      <vt:lpstr>AugSVD</vt:lpstr>
      <vt:lpstr>Theoretical analysis</vt:lpstr>
      <vt:lpstr>Theoretical analysis</vt:lpstr>
      <vt:lpstr>EigenPulse</vt:lpstr>
      <vt:lpstr>EigenPulse</vt:lpstr>
      <vt:lpstr>EigenPulse</vt:lpstr>
      <vt:lpstr> EigenPulse: How to select suspicious dense blocks? </vt:lpstr>
      <vt:lpstr>Outline</vt:lpstr>
      <vt:lpstr>Experiment</vt:lpstr>
      <vt:lpstr>EigenPluse: detect injection accurately and instantly</vt:lpstr>
      <vt:lpstr>EigenPluse: Run faster than state-of-art methods on different data</vt:lpstr>
      <vt:lpstr>EigenPluse: Detect anomalous surges on real data</vt:lpstr>
      <vt:lpstr>More detailed stories and messages</vt:lpstr>
      <vt:lpstr>Detected Blocks in Sina Weibo</vt:lpstr>
      <vt:lpstr>Scalable:  runtime linear with #edges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EagleMine: Vision-Guided Mining in Large Graphs</dc:title>
  <dc:creator>Microsoft Office User</dc:creator>
  <cp:lastModifiedBy>张 嘉宝</cp:lastModifiedBy>
  <cp:revision>1030</cp:revision>
  <dcterms:created xsi:type="dcterms:W3CDTF">2017-12-14T12:51:53Z</dcterms:created>
  <dcterms:modified xsi:type="dcterms:W3CDTF">2019-03-21T12:38:37Z</dcterms:modified>
</cp:coreProperties>
</file>